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58" r:id="rId4"/>
    <p:sldId id="268" r:id="rId5"/>
    <p:sldId id="259" r:id="rId6"/>
    <p:sldId id="260" r:id="rId7"/>
    <p:sldId id="261" r:id="rId8"/>
    <p:sldId id="266" r:id="rId9"/>
    <p:sldId id="263" r:id="rId10"/>
    <p:sldId id="264" r:id="rId11"/>
    <p:sldId id="265" r:id="rId12"/>
    <p:sldId id="269" r:id="rId13"/>
    <p:sldId id="267" r:id="rId14"/>
    <p:sldId id="270" r:id="rId1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iGL3HzcEBQukkoz4/J8MN/vT+b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59" y="24"/>
      </p:cViewPr>
      <p:guideLst>
        <p:guide orient="horz" pos="2160"/>
        <p:guide pos="2880"/>
      </p:guideLst>
    </p:cSldViewPr>
  </p:slideViewPr>
  <p:notesTextViewPr>
    <p:cViewPr>
      <p:scale>
        <a:sx n="1" d="1"/>
        <a:sy n="1" d="1"/>
      </p:scale>
      <p:origin x="0" y="0"/>
    </p:cViewPr>
  </p:notesTextViewPr>
  <p:notesViewPr>
    <p:cSldViewPr snapToGrid="0">
      <p:cViewPr varScale="1">
        <p:scale>
          <a:sx n="64" d="100"/>
          <a:sy n="64" d="100"/>
        </p:scale>
        <p:origin x="2398" y="1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0A0ADC-D072-D7FB-9CFA-751B5D07D9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8D84E0-5C89-F95B-BBD6-DE8B764454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123CDB-ED3C-4F09-A5B0-953174F68C7A}" type="datetimeFigureOut">
              <a:rPr lang="en-US" smtClean="0"/>
              <a:t>5/27/2022</a:t>
            </a:fld>
            <a:endParaRPr lang="en-US"/>
          </a:p>
        </p:txBody>
      </p:sp>
      <p:sp>
        <p:nvSpPr>
          <p:cNvPr id="4" name="Footer Placeholder 3">
            <a:extLst>
              <a:ext uri="{FF2B5EF4-FFF2-40B4-BE49-F238E27FC236}">
                <a16:creationId xmlns:a16="http://schemas.microsoft.com/office/drawing/2014/main" id="{C2B9FEE9-3563-6A28-C233-63D36495D4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DB14394-8340-3731-BB2F-3E295243BB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B37DF-BC53-4613-A08A-6C96E1E92F42}" type="slidenum">
              <a:rPr lang="en-US" smtClean="0"/>
              <a:t>‹#›</a:t>
            </a:fld>
            <a:endParaRPr lang="en-US"/>
          </a:p>
        </p:txBody>
      </p:sp>
    </p:spTree>
    <p:extLst>
      <p:ext uri="{BB962C8B-B14F-4D97-AF65-F5344CB8AC3E}">
        <p14:creationId xmlns:p14="http://schemas.microsoft.com/office/powerpoint/2010/main" val="19861559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106" name="Google Shape;10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This is the slide title. The title of the lecture topic goes in:</a:t>
            </a:r>
            <a:endParaRPr/>
          </a:p>
          <a:p>
            <a:pPr marL="0" lvl="0" indent="0" algn="l" rtl="0">
              <a:spcBef>
                <a:spcPts val="360"/>
              </a:spcBef>
              <a:spcAft>
                <a:spcPts val="0"/>
              </a:spcAft>
              <a:buNone/>
            </a:pPr>
            <a:r>
              <a:rPr lang="en-US">
                <a:latin typeface="Arial"/>
                <a:ea typeface="Arial"/>
                <a:cs typeface="Arial"/>
                <a:sym typeface="Arial"/>
              </a:rPr>
              <a:t>&lt;Lecture Title Here&gt; </a:t>
            </a:r>
            <a:endParaRPr/>
          </a:p>
          <a:p>
            <a:pPr marL="0" lvl="0" indent="0" algn="l" rtl="0">
              <a:spcBef>
                <a:spcPts val="360"/>
              </a:spcBef>
              <a:spcAft>
                <a:spcPts val="0"/>
              </a:spcAft>
              <a:buNone/>
            </a:pPr>
            <a:r>
              <a:rPr lang="en-US">
                <a:latin typeface="Arial"/>
                <a:ea typeface="Arial"/>
                <a:cs typeface="Arial"/>
                <a:sym typeface="Arial"/>
              </a:rPr>
              <a:t>The lecturer should put their name in:</a:t>
            </a:r>
            <a:endParaRPr/>
          </a:p>
          <a:p>
            <a:pPr marL="0" lvl="0" indent="0" algn="l" rtl="0">
              <a:spcBef>
                <a:spcPts val="360"/>
              </a:spcBef>
              <a:spcAft>
                <a:spcPts val="0"/>
              </a:spcAft>
              <a:buNone/>
            </a:pPr>
            <a:r>
              <a:rPr lang="en-US">
                <a:latin typeface="Arial"/>
                <a:ea typeface="Arial"/>
                <a:cs typeface="Arial"/>
                <a:sym typeface="Arial"/>
              </a:rPr>
              <a:t>&lt;Presenter’s Name Here&gt;</a:t>
            </a:r>
            <a:endParaRPr>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1" name="Google Shape;19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0" name="Google Shape;20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0" name="Google Shape;20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926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0" name="Google Shape;20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74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
        <p:nvSpPr>
          <p:cNvPr id="113" name="Google Shape;11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 name="Google Shape;11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3" name="Google Shape;12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 name="Google Shape;12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3" name="Google Shape;12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2231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3" name="Google Shape;13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7" name="Google Shape;14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 name="Google Shape;15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 name="Google Shape;15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49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2" name="Google Shape;18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12" descr="A close up of a sign&#10;&#10;Description automatically generated"/>
          <p:cNvPicPr preferRelativeResize="0"/>
          <p:nvPr/>
        </p:nvPicPr>
        <p:blipFill rotWithShape="1">
          <a:blip r:embed="rId2">
            <a:alphaModFix/>
          </a:blip>
          <a:srcRect/>
          <a:stretch/>
        </p:blipFill>
        <p:spPr>
          <a:xfrm>
            <a:off x="-6394" y="0"/>
            <a:ext cx="9150394" cy="6858000"/>
          </a:xfrm>
          <a:prstGeom prst="rect">
            <a:avLst/>
          </a:prstGeom>
          <a:noFill/>
          <a:ln>
            <a:noFill/>
          </a:ln>
        </p:spPr>
      </p:pic>
      <p:sp>
        <p:nvSpPr>
          <p:cNvPr id="17" name="Google Shape;17;p12"/>
          <p:cNvSpPr txBox="1">
            <a:spLocks noGrp="1"/>
          </p:cNvSpPr>
          <p:nvPr>
            <p:ph type="ctrTitle"/>
          </p:nvPr>
        </p:nvSpPr>
        <p:spPr>
          <a:xfrm>
            <a:off x="685800" y="1997007"/>
            <a:ext cx="4870174"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6000"/>
              <a:buFont typeface="Arial"/>
              <a:buNone/>
              <a:defRPr sz="6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2"/>
          <p:cNvSpPr txBox="1">
            <a:spLocks noGrp="1"/>
          </p:cNvSpPr>
          <p:nvPr>
            <p:ph type="subTitle" idx="1"/>
          </p:nvPr>
        </p:nvSpPr>
        <p:spPr>
          <a:xfrm>
            <a:off x="675861" y="4476682"/>
            <a:ext cx="4589921" cy="120850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12"/>
          <p:cNvSpPr/>
          <p:nvPr/>
        </p:nvSpPr>
        <p:spPr>
          <a:xfrm>
            <a:off x="0" y="6177776"/>
            <a:ext cx="6112565" cy="680224"/>
          </a:xfrm>
          <a:prstGeom prst="rect">
            <a:avLst/>
          </a:prstGeom>
          <a:solidFill>
            <a:schemeClr val="accent1"/>
          </a:solidFill>
          <a:ln w="12700" cap="flat" cmpd="sng">
            <a:solidFill>
              <a:srgbClr val="7C02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23" name="Google Shape;23;p12" descr="A close up of a logo&#10;&#10;Description automatically generated"/>
          <p:cNvPicPr preferRelativeResize="0"/>
          <p:nvPr/>
        </p:nvPicPr>
        <p:blipFill rotWithShape="1">
          <a:blip r:embed="rId3">
            <a:alphaModFix/>
          </a:blip>
          <a:srcRect/>
          <a:stretch/>
        </p:blipFill>
        <p:spPr>
          <a:xfrm>
            <a:off x="541642" y="699799"/>
            <a:ext cx="3603703" cy="9009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13" descr="A close up of a logo&#10;&#10;Description automatically generated"/>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6" name="Google Shape;26;p13"/>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757070"/>
              </a:buClr>
              <a:buSzPts val="4400"/>
              <a:buFont typeface="Arial"/>
              <a:buNone/>
              <a:defRPr>
                <a:solidFill>
                  <a:srgbClr val="75707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3"/>
          <p:cNvSpPr txBox="1">
            <a:spLocks noGrp="1"/>
          </p:cNvSpPr>
          <p:nvPr>
            <p:ph type="body" idx="1"/>
          </p:nvPr>
        </p:nvSpPr>
        <p:spPr>
          <a:xfrm>
            <a:off x="628650" y="2355573"/>
            <a:ext cx="7886700" cy="38213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13"/>
          <p:cNvSpPr/>
          <p:nvPr/>
        </p:nvSpPr>
        <p:spPr>
          <a:xfrm>
            <a:off x="0" y="6177776"/>
            <a:ext cx="9144000" cy="680224"/>
          </a:xfrm>
          <a:prstGeom prst="rect">
            <a:avLst/>
          </a:prstGeom>
          <a:solidFill>
            <a:schemeClr val="accent1"/>
          </a:solidFill>
          <a:ln w="12700" cap="flat" cmpd="sng">
            <a:solidFill>
              <a:srgbClr val="7C02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32" name="Google Shape;32;p13" descr="A close up of a logo&#10;&#10;Description automatically generated"/>
          <p:cNvPicPr preferRelativeResize="0"/>
          <p:nvPr/>
        </p:nvPicPr>
        <p:blipFill rotWithShape="1">
          <a:blip r:embed="rId3">
            <a:alphaModFix/>
          </a:blip>
          <a:srcRect/>
          <a:stretch/>
        </p:blipFill>
        <p:spPr>
          <a:xfrm>
            <a:off x="586409" y="528254"/>
            <a:ext cx="703794" cy="449646"/>
          </a:xfrm>
          <a:prstGeom prst="rect">
            <a:avLst/>
          </a:prstGeom>
          <a:noFill/>
          <a:ln>
            <a:noFill/>
          </a:ln>
        </p:spPr>
      </p:pic>
      <p:pic>
        <p:nvPicPr>
          <p:cNvPr id="33" name="Google Shape;33;p13" descr="A close up of a logo&#10;&#10;Description automatically generated"/>
          <p:cNvPicPr preferRelativeResize="0"/>
          <p:nvPr/>
        </p:nvPicPr>
        <p:blipFill rotWithShape="1">
          <a:blip r:embed="rId4">
            <a:alphaModFix/>
          </a:blip>
          <a:srcRect/>
          <a:stretch/>
        </p:blipFill>
        <p:spPr>
          <a:xfrm>
            <a:off x="7537430" y="486889"/>
            <a:ext cx="1059918" cy="5486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4"/>
        <p:cNvGrpSpPr/>
        <p:nvPr/>
      </p:nvGrpSpPr>
      <p:grpSpPr>
        <a:xfrm>
          <a:off x="0" y="0"/>
          <a:ext cx="0" cy="0"/>
          <a:chOff x="0" y="0"/>
          <a:chExt cx="0" cy="0"/>
        </a:xfrm>
      </p:grpSpPr>
      <p:pic>
        <p:nvPicPr>
          <p:cNvPr id="35" name="Google Shape;35;p14" descr="A close up of a logo&#10;&#10;Description automatically generated"/>
          <p:cNvPicPr preferRelativeResize="0"/>
          <p:nvPr/>
        </p:nvPicPr>
        <p:blipFill rotWithShape="1">
          <a:blip r:embed="rId2">
            <a:alphaModFix/>
          </a:blip>
          <a:srcRect/>
          <a:stretch/>
        </p:blipFill>
        <p:spPr>
          <a:xfrm>
            <a:off x="574207" y="522182"/>
            <a:ext cx="722805" cy="461792"/>
          </a:xfrm>
          <a:prstGeom prst="rect">
            <a:avLst/>
          </a:prstGeom>
          <a:noFill/>
          <a:ln>
            <a:noFill/>
          </a:ln>
        </p:spPr>
      </p:pic>
      <p:sp>
        <p:nvSpPr>
          <p:cNvPr id="36" name="Google Shape;36;p1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1" name="Google Shape;41;p14" descr="A picture containing drawing, clock&#10;&#10;Description automatically generated"/>
          <p:cNvPicPr preferRelativeResize="0"/>
          <p:nvPr/>
        </p:nvPicPr>
        <p:blipFill rotWithShape="1">
          <a:blip r:embed="rId3">
            <a:alphaModFix/>
          </a:blip>
          <a:srcRect/>
          <a:stretch/>
        </p:blipFill>
        <p:spPr>
          <a:xfrm>
            <a:off x="7530138" y="480816"/>
            <a:ext cx="1068098" cy="55285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pic>
        <p:nvPicPr>
          <p:cNvPr id="43" name="Google Shape;43;p15" descr="A close up of a logo&#10;&#10;Description automatically generated"/>
          <p:cNvPicPr preferRelativeResize="0"/>
          <p:nvPr/>
        </p:nvPicPr>
        <p:blipFill rotWithShape="1">
          <a:blip r:embed="rId2">
            <a:alphaModFix/>
          </a:blip>
          <a:srcRect/>
          <a:stretch/>
        </p:blipFill>
        <p:spPr>
          <a:xfrm>
            <a:off x="0" y="1709137"/>
            <a:ext cx="9144000" cy="5148863"/>
          </a:xfrm>
          <a:prstGeom prst="rect">
            <a:avLst/>
          </a:prstGeom>
          <a:noFill/>
          <a:ln>
            <a:noFill/>
          </a:ln>
        </p:spPr>
      </p:pic>
      <p:sp>
        <p:nvSpPr>
          <p:cNvPr id="44" name="Google Shape;44;p15"/>
          <p:cNvSpPr txBox="1">
            <a:spLocks noGrp="1"/>
          </p:cNvSpPr>
          <p:nvPr>
            <p:ph type="title"/>
          </p:nvPr>
        </p:nvSpPr>
        <p:spPr>
          <a:xfrm>
            <a:off x="628650" y="1311966"/>
            <a:ext cx="7886700" cy="11837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5707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628650" y="2704994"/>
            <a:ext cx="3886200" cy="323343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body" idx="2"/>
          </p:nvPr>
        </p:nvSpPr>
        <p:spPr>
          <a:xfrm>
            <a:off x="4629150" y="2704994"/>
            <a:ext cx="3886200" cy="323343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5"/>
          <p:cNvSpPr/>
          <p:nvPr/>
        </p:nvSpPr>
        <p:spPr>
          <a:xfrm>
            <a:off x="0" y="6177776"/>
            <a:ext cx="9144000" cy="680224"/>
          </a:xfrm>
          <a:prstGeom prst="rect">
            <a:avLst/>
          </a:prstGeom>
          <a:solidFill>
            <a:schemeClr val="accent1"/>
          </a:solidFill>
          <a:ln w="12700" cap="flat" cmpd="sng">
            <a:solidFill>
              <a:srgbClr val="7C02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51" name="Google Shape;51;p15" descr="A close up of a logo&#10;&#10;Description automatically generated"/>
          <p:cNvPicPr preferRelativeResize="0"/>
          <p:nvPr/>
        </p:nvPicPr>
        <p:blipFill rotWithShape="1">
          <a:blip r:embed="rId3">
            <a:alphaModFix/>
          </a:blip>
          <a:srcRect/>
          <a:stretch/>
        </p:blipFill>
        <p:spPr>
          <a:xfrm>
            <a:off x="586409" y="528254"/>
            <a:ext cx="703794" cy="449646"/>
          </a:xfrm>
          <a:prstGeom prst="rect">
            <a:avLst/>
          </a:prstGeom>
          <a:noFill/>
          <a:ln>
            <a:noFill/>
          </a:ln>
        </p:spPr>
      </p:pic>
      <p:pic>
        <p:nvPicPr>
          <p:cNvPr id="52" name="Google Shape;52;p15" descr="A close up of a logo&#10;&#10;Description automatically generated"/>
          <p:cNvPicPr preferRelativeResize="0"/>
          <p:nvPr/>
        </p:nvPicPr>
        <p:blipFill rotWithShape="1">
          <a:blip r:embed="rId4">
            <a:alphaModFix/>
          </a:blip>
          <a:srcRect/>
          <a:stretch/>
        </p:blipFill>
        <p:spPr>
          <a:xfrm>
            <a:off x="7537430" y="486889"/>
            <a:ext cx="1059918" cy="5486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pic>
        <p:nvPicPr>
          <p:cNvPr id="54" name="Google Shape;54;p16" descr="A close up of a logo&#10;&#10;Description automatically generated"/>
          <p:cNvPicPr preferRelativeResize="0"/>
          <p:nvPr/>
        </p:nvPicPr>
        <p:blipFill rotWithShape="1">
          <a:blip r:embed="rId2">
            <a:alphaModFix/>
          </a:blip>
          <a:srcRect/>
          <a:stretch/>
        </p:blipFill>
        <p:spPr>
          <a:xfrm>
            <a:off x="0" y="2396"/>
            <a:ext cx="9144000" cy="6853208"/>
          </a:xfrm>
          <a:prstGeom prst="rect">
            <a:avLst/>
          </a:prstGeom>
          <a:noFill/>
          <a:ln>
            <a:noFill/>
          </a:ln>
        </p:spPr>
      </p:pic>
      <p:sp>
        <p:nvSpPr>
          <p:cNvPr id="55" name="Google Shape;55;p16"/>
          <p:cNvSpPr txBox="1">
            <a:spLocks noGrp="1"/>
          </p:cNvSpPr>
          <p:nvPr>
            <p:ph type="title"/>
          </p:nvPr>
        </p:nvSpPr>
        <p:spPr>
          <a:xfrm>
            <a:off x="629841" y="1311964"/>
            <a:ext cx="7886700" cy="6460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5707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6"/>
          <p:cNvSpPr txBox="1">
            <a:spLocks noGrp="1"/>
          </p:cNvSpPr>
          <p:nvPr>
            <p:ph type="body" idx="1"/>
          </p:nvPr>
        </p:nvSpPr>
        <p:spPr>
          <a:xfrm>
            <a:off x="629842" y="2078728"/>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16"/>
          <p:cNvSpPr txBox="1">
            <a:spLocks noGrp="1"/>
          </p:cNvSpPr>
          <p:nvPr>
            <p:ph type="body" idx="2"/>
          </p:nvPr>
        </p:nvSpPr>
        <p:spPr>
          <a:xfrm>
            <a:off x="629842" y="3101009"/>
            <a:ext cx="3868340" cy="308865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6"/>
          <p:cNvSpPr txBox="1">
            <a:spLocks noGrp="1"/>
          </p:cNvSpPr>
          <p:nvPr>
            <p:ph type="body" idx="3"/>
          </p:nvPr>
        </p:nvSpPr>
        <p:spPr>
          <a:xfrm>
            <a:off x="4629150" y="2078728"/>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6"/>
          <p:cNvSpPr txBox="1">
            <a:spLocks noGrp="1"/>
          </p:cNvSpPr>
          <p:nvPr>
            <p:ph type="body" idx="4"/>
          </p:nvPr>
        </p:nvSpPr>
        <p:spPr>
          <a:xfrm>
            <a:off x="4629150" y="3101009"/>
            <a:ext cx="3887391" cy="308865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16"/>
          <p:cNvSpPr/>
          <p:nvPr/>
        </p:nvSpPr>
        <p:spPr>
          <a:xfrm>
            <a:off x="0" y="6177776"/>
            <a:ext cx="9144000" cy="680224"/>
          </a:xfrm>
          <a:prstGeom prst="rect">
            <a:avLst/>
          </a:prstGeom>
          <a:solidFill>
            <a:schemeClr val="accent1"/>
          </a:solidFill>
          <a:ln w="12700" cap="flat" cmpd="sng">
            <a:solidFill>
              <a:srgbClr val="7C02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4" name="Google Shape;64;p16" descr="A close up of a logo&#10;&#10;Description automatically generated"/>
          <p:cNvPicPr preferRelativeResize="0"/>
          <p:nvPr/>
        </p:nvPicPr>
        <p:blipFill rotWithShape="1">
          <a:blip r:embed="rId3">
            <a:alphaModFix/>
          </a:blip>
          <a:srcRect/>
          <a:stretch/>
        </p:blipFill>
        <p:spPr>
          <a:xfrm>
            <a:off x="586409" y="528254"/>
            <a:ext cx="703794" cy="449646"/>
          </a:xfrm>
          <a:prstGeom prst="rect">
            <a:avLst/>
          </a:prstGeom>
          <a:noFill/>
          <a:ln>
            <a:noFill/>
          </a:ln>
        </p:spPr>
      </p:pic>
      <p:pic>
        <p:nvPicPr>
          <p:cNvPr id="65" name="Google Shape;65;p16" descr="A close up of a logo&#10;&#10;Description automatically generated"/>
          <p:cNvPicPr preferRelativeResize="0"/>
          <p:nvPr/>
        </p:nvPicPr>
        <p:blipFill rotWithShape="1">
          <a:blip r:embed="rId4">
            <a:alphaModFix/>
          </a:blip>
          <a:srcRect/>
          <a:stretch/>
        </p:blipFill>
        <p:spPr>
          <a:xfrm>
            <a:off x="7537430" y="486889"/>
            <a:ext cx="1059918" cy="5486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628650" y="1311965"/>
            <a:ext cx="7886700" cy="11042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5707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17"/>
          <p:cNvSpPr/>
          <p:nvPr/>
        </p:nvSpPr>
        <p:spPr>
          <a:xfrm>
            <a:off x="0" y="6177776"/>
            <a:ext cx="9144000" cy="680224"/>
          </a:xfrm>
          <a:prstGeom prst="rect">
            <a:avLst/>
          </a:prstGeom>
          <a:solidFill>
            <a:schemeClr val="accent1"/>
          </a:solidFill>
          <a:ln w="12700" cap="flat" cmpd="sng">
            <a:solidFill>
              <a:srgbClr val="7C02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72" name="Google Shape;72;p17" descr="A close up of a logo&#10;&#10;Description automatically generated"/>
          <p:cNvPicPr preferRelativeResize="0"/>
          <p:nvPr/>
        </p:nvPicPr>
        <p:blipFill rotWithShape="1">
          <a:blip r:embed="rId2">
            <a:alphaModFix/>
          </a:blip>
          <a:srcRect/>
          <a:stretch/>
        </p:blipFill>
        <p:spPr>
          <a:xfrm>
            <a:off x="586409" y="528254"/>
            <a:ext cx="703794" cy="449646"/>
          </a:xfrm>
          <a:prstGeom prst="rect">
            <a:avLst/>
          </a:prstGeom>
          <a:noFill/>
          <a:ln>
            <a:noFill/>
          </a:ln>
        </p:spPr>
      </p:pic>
      <p:pic>
        <p:nvPicPr>
          <p:cNvPr id="73" name="Google Shape;73;p17" descr="A close up of a logo&#10;&#10;Description automatically generated"/>
          <p:cNvPicPr preferRelativeResize="0"/>
          <p:nvPr/>
        </p:nvPicPr>
        <p:blipFill rotWithShape="1">
          <a:blip r:embed="rId3">
            <a:alphaModFix/>
          </a:blip>
          <a:srcRect/>
          <a:stretch/>
        </p:blipFill>
        <p:spPr>
          <a:xfrm>
            <a:off x="7537430" y="486889"/>
            <a:ext cx="1059918" cy="5486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629841" y="1311966"/>
            <a:ext cx="2949178" cy="16896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757070"/>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8"/>
          <p:cNvSpPr txBox="1">
            <a:spLocks noGrp="1"/>
          </p:cNvSpPr>
          <p:nvPr>
            <p:ph type="body" idx="1"/>
          </p:nvPr>
        </p:nvSpPr>
        <p:spPr>
          <a:xfrm>
            <a:off x="3887391" y="1311965"/>
            <a:ext cx="4629150" cy="4549086"/>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8"/>
          <p:cNvSpPr txBox="1">
            <a:spLocks noGrp="1"/>
          </p:cNvSpPr>
          <p:nvPr>
            <p:ph type="body" idx="2"/>
          </p:nvPr>
        </p:nvSpPr>
        <p:spPr>
          <a:xfrm>
            <a:off x="629841" y="3200400"/>
            <a:ext cx="2949178" cy="2668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8"/>
          <p:cNvSpPr/>
          <p:nvPr/>
        </p:nvSpPr>
        <p:spPr>
          <a:xfrm>
            <a:off x="0" y="6177776"/>
            <a:ext cx="9144000" cy="680224"/>
          </a:xfrm>
          <a:prstGeom prst="rect">
            <a:avLst/>
          </a:prstGeom>
          <a:solidFill>
            <a:schemeClr val="accent1"/>
          </a:solidFill>
          <a:ln w="12700" cap="flat" cmpd="sng">
            <a:solidFill>
              <a:srgbClr val="7C02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82" name="Google Shape;82;p18" descr="A close up of a logo&#10;&#10;Description automatically generated"/>
          <p:cNvPicPr preferRelativeResize="0"/>
          <p:nvPr/>
        </p:nvPicPr>
        <p:blipFill rotWithShape="1">
          <a:blip r:embed="rId2">
            <a:alphaModFix/>
          </a:blip>
          <a:srcRect/>
          <a:stretch/>
        </p:blipFill>
        <p:spPr>
          <a:xfrm>
            <a:off x="586409" y="528254"/>
            <a:ext cx="703794" cy="449646"/>
          </a:xfrm>
          <a:prstGeom prst="rect">
            <a:avLst/>
          </a:prstGeom>
          <a:noFill/>
          <a:ln>
            <a:noFill/>
          </a:ln>
        </p:spPr>
      </p:pic>
      <p:pic>
        <p:nvPicPr>
          <p:cNvPr id="83" name="Google Shape;83;p18" descr="A close up of a logo&#10;&#10;Description automatically generated"/>
          <p:cNvPicPr preferRelativeResize="0"/>
          <p:nvPr/>
        </p:nvPicPr>
        <p:blipFill rotWithShape="1">
          <a:blip r:embed="rId3">
            <a:alphaModFix/>
          </a:blip>
          <a:srcRect/>
          <a:stretch/>
        </p:blipFill>
        <p:spPr>
          <a:xfrm>
            <a:off x="7537430" y="486889"/>
            <a:ext cx="1059918" cy="5486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pic>
        <p:nvPicPr>
          <p:cNvPr id="85" name="Google Shape;85;p19" descr="A close up of a logo&#10;&#10;Description automatically generated"/>
          <p:cNvPicPr preferRelativeResize="0"/>
          <p:nvPr/>
        </p:nvPicPr>
        <p:blipFill rotWithShape="1">
          <a:blip r:embed="rId2">
            <a:alphaModFix/>
          </a:blip>
          <a:srcRect/>
          <a:stretch/>
        </p:blipFill>
        <p:spPr>
          <a:xfrm>
            <a:off x="0" y="2396"/>
            <a:ext cx="9144000" cy="6853208"/>
          </a:xfrm>
          <a:prstGeom prst="rect">
            <a:avLst/>
          </a:prstGeom>
          <a:noFill/>
          <a:ln>
            <a:noFill/>
          </a:ln>
        </p:spPr>
      </p:pic>
      <p:sp>
        <p:nvSpPr>
          <p:cNvPr id="86" name="Google Shape;86;p19"/>
          <p:cNvSpPr txBox="1">
            <a:spLocks noGrp="1"/>
          </p:cNvSpPr>
          <p:nvPr>
            <p:ph type="title"/>
          </p:nvPr>
        </p:nvSpPr>
        <p:spPr>
          <a:xfrm>
            <a:off x="629841" y="1311966"/>
            <a:ext cx="2949178" cy="158032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757070"/>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9"/>
          <p:cNvSpPr>
            <a:spLocks noGrp="1"/>
          </p:cNvSpPr>
          <p:nvPr>
            <p:ph type="pic" idx="2"/>
          </p:nvPr>
        </p:nvSpPr>
        <p:spPr>
          <a:xfrm>
            <a:off x="3887391" y="1321904"/>
            <a:ext cx="4629150" cy="453914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8" name="Google Shape;88;p19"/>
          <p:cNvSpPr txBox="1">
            <a:spLocks noGrp="1"/>
          </p:cNvSpPr>
          <p:nvPr>
            <p:ph type="body" idx="1"/>
          </p:nvPr>
        </p:nvSpPr>
        <p:spPr>
          <a:xfrm>
            <a:off x="629841" y="3011556"/>
            <a:ext cx="2949178" cy="285743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1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9"/>
          <p:cNvSpPr/>
          <p:nvPr/>
        </p:nvSpPr>
        <p:spPr>
          <a:xfrm>
            <a:off x="0" y="6177776"/>
            <a:ext cx="9144000" cy="680224"/>
          </a:xfrm>
          <a:prstGeom prst="rect">
            <a:avLst/>
          </a:prstGeom>
          <a:solidFill>
            <a:schemeClr val="accent1"/>
          </a:solidFill>
          <a:ln w="12700" cap="flat" cmpd="sng">
            <a:solidFill>
              <a:srgbClr val="7C021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93" name="Google Shape;93;p19" descr="A close up of a logo&#10;&#10;Description automatically generated"/>
          <p:cNvPicPr preferRelativeResize="0"/>
          <p:nvPr/>
        </p:nvPicPr>
        <p:blipFill rotWithShape="1">
          <a:blip r:embed="rId3">
            <a:alphaModFix/>
          </a:blip>
          <a:srcRect/>
          <a:stretch/>
        </p:blipFill>
        <p:spPr>
          <a:xfrm>
            <a:off x="586409" y="528254"/>
            <a:ext cx="703794" cy="449646"/>
          </a:xfrm>
          <a:prstGeom prst="rect">
            <a:avLst/>
          </a:prstGeom>
          <a:noFill/>
          <a:ln>
            <a:noFill/>
          </a:ln>
        </p:spPr>
      </p:pic>
      <p:pic>
        <p:nvPicPr>
          <p:cNvPr id="94" name="Google Shape;94;p19" descr="A close up of a logo&#10;&#10;Description automatically generated"/>
          <p:cNvPicPr preferRelativeResize="0"/>
          <p:nvPr/>
        </p:nvPicPr>
        <p:blipFill rotWithShape="1">
          <a:blip r:embed="rId4">
            <a:alphaModFix/>
          </a:blip>
          <a:srcRect/>
          <a:stretch/>
        </p:blipFill>
        <p:spPr>
          <a:xfrm>
            <a:off x="7537430" y="486889"/>
            <a:ext cx="1059918" cy="54861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888">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95"/>
        <p:cNvGrpSpPr/>
        <p:nvPr/>
      </p:nvGrpSpPr>
      <p:grpSpPr>
        <a:xfrm>
          <a:off x="0" y="0"/>
          <a:ext cx="0" cy="0"/>
          <a:chOff x="0" y="0"/>
          <a:chExt cx="0" cy="0"/>
        </a:xfrm>
      </p:grpSpPr>
      <p:sp>
        <p:nvSpPr>
          <p:cNvPr id="96" name="Google Shape;96;p20"/>
          <p:cNvSpPr txBox="1">
            <a:spLocks noGrp="1"/>
          </p:cNvSpPr>
          <p:nvPr>
            <p:ph type="body" idx="1"/>
          </p:nvPr>
        </p:nvSpPr>
        <p:spPr>
          <a:xfrm>
            <a:off x="571500" y="2450123"/>
            <a:ext cx="3943350" cy="372684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20"/>
          <p:cNvSpPr txBox="1">
            <a:spLocks noGrp="1"/>
          </p:cNvSpPr>
          <p:nvPr>
            <p:ph type="body" idx="2"/>
          </p:nvPr>
        </p:nvSpPr>
        <p:spPr>
          <a:xfrm>
            <a:off x="4572000" y="2450123"/>
            <a:ext cx="3943350" cy="372684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0"/>
          <p:cNvSpPr txBox="1">
            <a:spLocks noGrp="1"/>
          </p:cNvSpPr>
          <p:nvPr>
            <p:ph type="title"/>
          </p:nvPr>
        </p:nvSpPr>
        <p:spPr>
          <a:xfrm>
            <a:off x="628650" y="1321904"/>
            <a:ext cx="7886700" cy="105458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5707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02" name="Google Shape;102;p20" descr="A close up of a logo&#10;&#10;Description automatically generated"/>
          <p:cNvPicPr preferRelativeResize="0"/>
          <p:nvPr/>
        </p:nvPicPr>
        <p:blipFill rotWithShape="1">
          <a:blip r:embed="rId2">
            <a:alphaModFix/>
          </a:blip>
          <a:srcRect/>
          <a:stretch/>
        </p:blipFill>
        <p:spPr>
          <a:xfrm>
            <a:off x="586409" y="528254"/>
            <a:ext cx="703794" cy="449646"/>
          </a:xfrm>
          <a:prstGeom prst="rect">
            <a:avLst/>
          </a:prstGeom>
          <a:noFill/>
          <a:ln>
            <a:noFill/>
          </a:ln>
        </p:spPr>
      </p:pic>
      <p:pic>
        <p:nvPicPr>
          <p:cNvPr id="103" name="Google Shape;103;p20" descr="A close up of a logo&#10;&#10;Description automatically generated"/>
          <p:cNvPicPr preferRelativeResize="0"/>
          <p:nvPr/>
        </p:nvPicPr>
        <p:blipFill rotWithShape="1">
          <a:blip r:embed="rId3">
            <a:alphaModFix/>
          </a:blip>
          <a:srcRect/>
          <a:stretch/>
        </p:blipFill>
        <p:spPr>
          <a:xfrm>
            <a:off x="7537430" y="486889"/>
            <a:ext cx="1059918" cy="5486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57070"/>
              </a:buClr>
              <a:buSzPts val="4400"/>
              <a:buFont typeface="Arial"/>
              <a:buNone/>
              <a:defRPr sz="4400" b="0" i="0" u="none" strike="noStrike" cap="none">
                <a:solidFill>
                  <a:srgbClr val="75707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2.xml"/><Relationship Id="rId7" Type="http://schemas.openxmlformats.org/officeDocument/2006/relationships/hyperlink" Target="https://visualstudio.microsoft.com/downloads/"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faker.readthedocs.io/en/master/" TargetMode="External"/><Relationship Id="rId5" Type="http://schemas.openxmlformats.org/officeDocument/2006/relationships/hyperlink" Target="https://www.geeksforgeeks.org/how-to-install-pip-on-windows/" TargetMode="External"/><Relationship Id="rId4" Type="http://schemas.openxmlformats.org/officeDocument/2006/relationships/hyperlink" Target="https://www.python.org/ftp/python/3.10.4/python-3.10.4-amd64.exe" TargetMode="External"/><Relationship Id="rId9" Type="http://schemas.openxmlformats.org/officeDocument/2006/relationships/image" Target="../media/image16.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685800" y="1997007"/>
            <a:ext cx="4870174"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2"/>
              </a:buClr>
              <a:buSzPts val="4400"/>
              <a:buFont typeface="Arial"/>
              <a:buNone/>
            </a:pPr>
            <a:r>
              <a:rPr lang="en-US" sz="4400">
                <a:latin typeface="Arial"/>
                <a:ea typeface="Arial"/>
                <a:cs typeface="Arial"/>
                <a:sym typeface="Arial"/>
              </a:rPr>
              <a:t>LG Architecture Training Program</a:t>
            </a:r>
            <a:endParaRPr/>
          </a:p>
        </p:txBody>
      </p:sp>
      <p:sp>
        <p:nvSpPr>
          <p:cNvPr id="110" name="Google Shape;110;p1"/>
          <p:cNvSpPr txBox="1">
            <a:spLocks noGrp="1"/>
          </p:cNvSpPr>
          <p:nvPr>
            <p:ph type="subTitle" idx="1"/>
          </p:nvPr>
        </p:nvSpPr>
        <p:spPr>
          <a:xfrm>
            <a:off x="675861" y="4476682"/>
            <a:ext cx="4589921" cy="1208501"/>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lnSpc>
                <a:spcPct val="90000"/>
              </a:lnSpc>
              <a:spcBef>
                <a:spcPts val="0"/>
              </a:spcBef>
              <a:spcAft>
                <a:spcPts val="0"/>
              </a:spcAft>
              <a:buClr>
                <a:schemeClr val="dk1"/>
              </a:buClr>
              <a:buSzPct val="100000"/>
              <a:buFont typeface="Noto Sans Symbols"/>
              <a:buNone/>
            </a:pPr>
            <a:r>
              <a:rPr lang="en-US" sz="3600">
                <a:latin typeface="Arial"/>
                <a:ea typeface="Arial"/>
                <a:cs typeface="Arial"/>
                <a:sym typeface="Arial"/>
              </a:rPr>
              <a:t>Project Technical Introduction</a:t>
            </a:r>
            <a:endParaRPr/>
          </a:p>
          <a:p>
            <a:pPr marL="0" lvl="0" indent="0" algn="l" rtl="0">
              <a:lnSpc>
                <a:spcPct val="90000"/>
              </a:lnSpc>
              <a:spcBef>
                <a:spcPts val="1000"/>
              </a:spcBef>
              <a:spcAft>
                <a:spcPts val="0"/>
              </a:spcAft>
              <a:buClr>
                <a:schemeClr val="dk1"/>
              </a:buClr>
              <a:buSzPct val="100000"/>
              <a:buFont typeface="Noto Sans Symbols"/>
              <a:buNone/>
            </a:pPr>
            <a:endParaRPr sz="3600">
              <a:latin typeface="Arial"/>
              <a:ea typeface="Arial"/>
              <a:cs typeface="Arial"/>
              <a:sym typeface="Arial"/>
            </a:endParaRPr>
          </a:p>
          <a:p>
            <a:pPr marL="0" lvl="0" indent="0" algn="l" rtl="0">
              <a:lnSpc>
                <a:spcPct val="90000"/>
              </a:lnSpc>
              <a:spcBef>
                <a:spcPts val="1000"/>
              </a:spcBef>
              <a:spcAft>
                <a:spcPts val="0"/>
              </a:spcAft>
              <a:buClr>
                <a:schemeClr val="dk1"/>
              </a:buClr>
              <a:buSzPct val="100000"/>
              <a:buFont typeface="Noto Sans Symbols"/>
              <a:buNone/>
            </a:pPr>
            <a:endParaRPr sz="3600">
              <a:latin typeface="Arial"/>
              <a:ea typeface="Arial"/>
              <a:cs typeface="Arial"/>
              <a:sym typeface="Arial"/>
            </a:endParaRPr>
          </a:p>
          <a:p>
            <a:pPr marL="0" lvl="0" indent="0" algn="l" rtl="0">
              <a:lnSpc>
                <a:spcPct val="90000"/>
              </a:lnSpc>
              <a:spcBef>
                <a:spcPts val="1000"/>
              </a:spcBef>
              <a:spcAft>
                <a:spcPts val="0"/>
              </a:spcAft>
              <a:buClr>
                <a:schemeClr val="dk1"/>
              </a:buClr>
              <a:buSzPct val="100000"/>
              <a:buFont typeface="Noto Sans Symbols"/>
              <a:buNone/>
            </a:pPr>
            <a:r>
              <a:rPr lang="en-US">
                <a:latin typeface="Arial"/>
                <a:ea typeface="Arial"/>
                <a:cs typeface="Arial"/>
                <a:sym typeface="Arial"/>
              </a:rPr>
              <a:t>Dan Plakosh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9"/>
          <p:cNvSpPr txBox="1">
            <a:spLocks noGrp="1"/>
          </p:cNvSpPr>
          <p:nvPr>
            <p:ph type="title"/>
          </p:nvPr>
        </p:nvSpPr>
        <p:spPr>
          <a:xfrm>
            <a:off x="608770" y="1321904"/>
            <a:ext cx="8230429" cy="9154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57070"/>
              </a:buClr>
              <a:buSzPts val="3200"/>
              <a:buFont typeface="Arial"/>
              <a:buNone/>
            </a:pPr>
            <a:r>
              <a:rPr lang="en-US" sz="3200" dirty="0"/>
              <a:t>Project Description – 6</a:t>
            </a:r>
            <a:endParaRPr dirty="0"/>
          </a:p>
        </p:txBody>
      </p:sp>
      <p:sp>
        <p:nvSpPr>
          <p:cNvPr id="194" name="Google Shape;194;p9"/>
          <p:cNvSpPr txBox="1">
            <a:spLocks noGrp="1"/>
          </p:cNvSpPr>
          <p:nvPr>
            <p:ph type="body" idx="1"/>
          </p:nvPr>
        </p:nvSpPr>
        <p:spPr>
          <a:xfrm>
            <a:off x="608770" y="2124075"/>
            <a:ext cx="8229600" cy="46815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en-US" sz="2800" b="1" dirty="0"/>
              <a:t>Sample/Demo Code</a:t>
            </a:r>
            <a:endParaRPr lang="en-US" b="1" dirty="0"/>
          </a:p>
          <a:p>
            <a:pPr marL="228600" lvl="0" indent="-228600" algn="l" rtl="0">
              <a:lnSpc>
                <a:spcPct val="90000"/>
              </a:lnSpc>
              <a:spcBef>
                <a:spcPts val="1000"/>
              </a:spcBef>
              <a:spcAft>
                <a:spcPts val="0"/>
              </a:spcAft>
              <a:buClr>
                <a:schemeClr val="dk1"/>
              </a:buClr>
              <a:buSzPts val="2800"/>
              <a:buChar char="•"/>
            </a:pPr>
            <a:r>
              <a:rPr lang="en-US" dirty="0"/>
              <a:t>Sample UI and ALPR vehicle control and recognition system (lgdemo.exe)</a:t>
            </a:r>
          </a:p>
          <a:p>
            <a:pPr marL="228600" lvl="0" indent="-228600" algn="l" rtl="0">
              <a:lnSpc>
                <a:spcPct val="90000"/>
              </a:lnSpc>
              <a:spcBef>
                <a:spcPts val="1000"/>
              </a:spcBef>
              <a:spcAft>
                <a:spcPts val="0"/>
              </a:spcAft>
              <a:buClr>
                <a:schemeClr val="dk1"/>
              </a:buClr>
              <a:buSzPts val="2800"/>
              <a:buChar char="•"/>
            </a:pPr>
            <a:r>
              <a:rPr lang="en-US" dirty="0"/>
              <a:t>Sample backend database server (server.exe)</a:t>
            </a:r>
          </a:p>
          <a:p>
            <a:pPr marL="228600" lvl="0" indent="-228600" algn="l" rtl="0">
              <a:lnSpc>
                <a:spcPct val="90000"/>
              </a:lnSpc>
              <a:spcBef>
                <a:spcPts val="1000"/>
              </a:spcBef>
              <a:spcAft>
                <a:spcPts val="0"/>
              </a:spcAft>
              <a:buClr>
                <a:schemeClr val="dk1"/>
              </a:buClr>
              <a:buSzPts val="2800"/>
              <a:buChar char="•"/>
            </a:pPr>
            <a:r>
              <a:rPr lang="en-US" dirty="0"/>
              <a:t>Sample database data generator using faker (</a:t>
            </a:r>
            <a:r>
              <a:rPr lang="en-US" err="1"/>
              <a:t>rungen</a:t>
            </a:r>
            <a:r>
              <a:rPr lang="en-US"/>
              <a:t>.bat) </a:t>
            </a:r>
            <a:endParaRPr lang="en-US" dirty="0"/>
          </a:p>
          <a:p>
            <a:pPr marL="228600" lvl="0" indent="-228600" algn="l" rtl="0">
              <a:lnSpc>
                <a:spcPct val="90000"/>
              </a:lnSpc>
              <a:spcBef>
                <a:spcPts val="1000"/>
              </a:spcBef>
              <a:spcAft>
                <a:spcPts val="0"/>
              </a:spcAft>
              <a:buClr>
                <a:schemeClr val="dk1"/>
              </a:buClr>
              <a:buSzPts val="2800"/>
              <a:buChar char="•"/>
            </a:pPr>
            <a:r>
              <a:rPr lang="en-US" dirty="0"/>
              <a:t>Sample Database loader (loaddb.exe)</a:t>
            </a:r>
            <a:endParaRPr dirty="0"/>
          </a:p>
          <a:p>
            <a:pPr marL="0" lvl="0" indent="0" algn="l" rtl="0">
              <a:lnSpc>
                <a:spcPct val="90000"/>
              </a:lnSpc>
              <a:spcBef>
                <a:spcPts val="1000"/>
              </a:spcBef>
              <a:spcAft>
                <a:spcPts val="0"/>
              </a:spcAft>
              <a:buClr>
                <a:schemeClr val="dk1"/>
              </a:buClr>
              <a:buSzPts val="2800"/>
              <a:buNone/>
            </a:pPr>
            <a:endParaRPr dirty="0"/>
          </a:p>
        </p:txBody>
      </p:sp>
      <p:sp>
        <p:nvSpPr>
          <p:cNvPr id="195" name="Google Shape;195;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196" name="Google Shape;196;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197" name="Google Shape;197;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4400"/>
              <a:buFont typeface="Arial"/>
              <a:buNone/>
            </a:pPr>
            <a:r>
              <a:rPr lang="en-US"/>
              <a:t>Project Description – 7</a:t>
            </a:r>
            <a:endParaRPr/>
          </a:p>
        </p:txBody>
      </p:sp>
      <p:sp>
        <p:nvSpPr>
          <p:cNvPr id="203" name="Google Shape;203;p10"/>
          <p:cNvSpPr txBox="1">
            <a:spLocks noGrp="1"/>
          </p:cNvSpPr>
          <p:nvPr>
            <p:ph type="body" idx="1"/>
          </p:nvPr>
        </p:nvSpPr>
        <p:spPr>
          <a:xfrm>
            <a:off x="608771" y="2264011"/>
            <a:ext cx="8229600" cy="468153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You may use your laptops to assume various roles in your system in anyway you like</a:t>
            </a:r>
          </a:p>
          <a:p>
            <a:pPr marL="228600" lvl="0" indent="-228600" algn="l" rtl="0">
              <a:lnSpc>
                <a:spcPct val="90000"/>
              </a:lnSpc>
              <a:spcBef>
                <a:spcPts val="0"/>
              </a:spcBef>
              <a:spcAft>
                <a:spcPts val="0"/>
              </a:spcAft>
              <a:buClr>
                <a:schemeClr val="dk1"/>
              </a:buClr>
              <a:buSzPts val="2400"/>
              <a:buChar char="•"/>
            </a:pPr>
            <a:r>
              <a:rPr lang="en-US" sz="2400" dirty="0"/>
              <a:t>You must you a separate laptop for the UI and ALPR vehicle control and recognition system and the backend database. The backend database must be communicated with via your network</a:t>
            </a:r>
            <a:endParaRPr lang="en-US" dirty="0"/>
          </a:p>
          <a:p>
            <a:pPr marL="228600" lvl="0" indent="-228600" algn="l" rtl="0">
              <a:lnSpc>
                <a:spcPct val="90000"/>
              </a:lnSpc>
              <a:spcBef>
                <a:spcPts val="1000"/>
              </a:spcBef>
              <a:spcAft>
                <a:spcPts val="0"/>
              </a:spcAft>
              <a:buClr>
                <a:schemeClr val="dk1"/>
              </a:buClr>
              <a:buSzPts val="2400"/>
              <a:buChar char="•"/>
            </a:pPr>
            <a:r>
              <a:rPr lang="en-US" sz="2400" dirty="0"/>
              <a:t>You may use 3</a:t>
            </a:r>
            <a:r>
              <a:rPr lang="en-US" sz="2400" baseline="30000" dirty="0"/>
              <a:t>rd</a:t>
            </a:r>
            <a:r>
              <a:rPr lang="en-US" sz="2400" dirty="0"/>
              <a:t> party, open-source SW, but please check with the owner (course instructor).</a:t>
            </a:r>
            <a:endParaRPr dirty="0"/>
          </a:p>
          <a:p>
            <a:pPr marL="228600" lvl="0" indent="-76200" algn="l" rtl="0">
              <a:lnSpc>
                <a:spcPct val="90000"/>
              </a:lnSpc>
              <a:spcBef>
                <a:spcPts val="1000"/>
              </a:spcBef>
              <a:spcAft>
                <a:spcPts val="0"/>
              </a:spcAft>
              <a:buClr>
                <a:schemeClr val="dk1"/>
              </a:buClr>
              <a:buSzPts val="2400"/>
              <a:buNone/>
            </a:pPr>
            <a:endParaRPr sz="2400" dirty="0"/>
          </a:p>
        </p:txBody>
      </p:sp>
      <p:sp>
        <p:nvSpPr>
          <p:cNvPr id="204" name="Google Shape;204;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205" name="Google Shape;205;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206" name="Google Shape;206;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757070"/>
              </a:buClr>
              <a:buSzPts val="4400"/>
              <a:buFont typeface="Arial"/>
              <a:buNone/>
            </a:pPr>
            <a:r>
              <a:rPr lang="en-US" dirty="0"/>
              <a:t>Project Prerequisites  - 1</a:t>
            </a:r>
            <a:br>
              <a:rPr lang="en-US" dirty="0"/>
            </a:br>
            <a:br>
              <a:rPr lang="en-US" dirty="0"/>
            </a:br>
            <a:endParaRPr dirty="0"/>
          </a:p>
        </p:txBody>
      </p:sp>
      <p:sp>
        <p:nvSpPr>
          <p:cNvPr id="203" name="Google Shape;203;p10"/>
          <p:cNvSpPr txBox="1">
            <a:spLocks noGrp="1"/>
          </p:cNvSpPr>
          <p:nvPr>
            <p:ph type="body" idx="1"/>
          </p:nvPr>
        </p:nvSpPr>
        <p:spPr>
          <a:xfrm>
            <a:off x="608771" y="2264011"/>
            <a:ext cx="8229600" cy="4681537"/>
          </a:xfrm>
          <a:prstGeom prst="rect">
            <a:avLst/>
          </a:prstGeom>
          <a:noFill/>
          <a:ln>
            <a:noFill/>
          </a:ln>
        </p:spPr>
        <p:txBody>
          <a:bodyPr spcFirstLastPara="1" wrap="square" lIns="91425" tIns="45700" rIns="91425" bIns="45700" anchor="t" anchorCtr="0">
            <a:normAutofit fontScale="92500" lnSpcReduction="20000"/>
          </a:bodyPr>
          <a:lstStyle/>
          <a:p>
            <a:pPr marL="495300">
              <a:buSzPts val="2400"/>
            </a:pPr>
            <a:r>
              <a:rPr lang="en-US" sz="2400" dirty="0"/>
              <a:t>Install Python (</a:t>
            </a:r>
            <a:r>
              <a:rPr lang="en-US" sz="2400" dirty="0">
                <a:hlinkClick r:id="rId4"/>
              </a:rPr>
              <a:t>https://www.python.org/ftp/python/3.10.4/python-3.10.4-amd64.exe</a:t>
            </a:r>
            <a:r>
              <a:rPr lang="en-US" sz="2400" dirty="0"/>
              <a:t>)</a:t>
            </a:r>
          </a:p>
          <a:p>
            <a:pPr marL="495300">
              <a:buSzPts val="2400"/>
            </a:pPr>
            <a:r>
              <a:rPr lang="en-US" sz="2400" dirty="0"/>
              <a:t>Install pip (</a:t>
            </a:r>
            <a:r>
              <a:rPr lang="en-US" sz="2400" dirty="0">
                <a:hlinkClick r:id="rId5"/>
              </a:rPr>
              <a:t>https://www.geeksforgeeks.org/how-to-install-pip-on-windows/</a:t>
            </a:r>
            <a:r>
              <a:rPr lang="en-US" sz="2400" dirty="0"/>
              <a:t>)</a:t>
            </a:r>
          </a:p>
          <a:p>
            <a:pPr marL="495300">
              <a:buSzPts val="2400"/>
            </a:pPr>
            <a:r>
              <a:rPr lang="en-US" sz="2400" dirty="0"/>
              <a:t>Install Faker (</a:t>
            </a:r>
            <a:r>
              <a:rPr lang="en-US" sz="2400" dirty="0">
                <a:hlinkClick r:id="rId6"/>
              </a:rPr>
              <a:t>https://faker.readthedocs.io/en/master/</a:t>
            </a:r>
            <a:r>
              <a:rPr lang="en-US" sz="2400" dirty="0"/>
              <a:t>)</a:t>
            </a:r>
          </a:p>
          <a:p>
            <a:pPr marL="495300">
              <a:buSzPts val="2400"/>
            </a:pPr>
            <a:r>
              <a:rPr lang="en-US" sz="2400" dirty="0"/>
              <a:t>Install Microsoft Visual Studio Community Edition  2022  </a:t>
            </a:r>
            <a:r>
              <a:rPr lang="en-US" sz="2400" dirty="0">
                <a:hlinkClick r:id="rId7"/>
              </a:rPr>
              <a:t>https://visualstudio.microsoft.com/downloads/</a:t>
            </a:r>
            <a:endParaRPr lang="en-US" sz="2400" dirty="0"/>
          </a:p>
          <a:p>
            <a:pPr marL="952500" lvl="1">
              <a:buSzPts val="2400"/>
            </a:pPr>
            <a:r>
              <a:rPr lang="en-US" sz="2000" dirty="0"/>
              <a:t>You will need C++ language support</a:t>
            </a:r>
          </a:p>
          <a:p>
            <a:pPr marL="952500" lvl="1">
              <a:buSzPts val="2400"/>
            </a:pPr>
            <a:r>
              <a:rPr lang="en-US" sz="2000" dirty="0"/>
              <a:t>You can use this configuration file to ensure all needed components are installed -&gt;</a:t>
            </a:r>
          </a:p>
          <a:p>
            <a:pPr marL="228600" lvl="0" indent="-76200" algn="l" rtl="0">
              <a:lnSpc>
                <a:spcPct val="90000"/>
              </a:lnSpc>
              <a:spcBef>
                <a:spcPts val="1000"/>
              </a:spcBef>
              <a:spcAft>
                <a:spcPts val="0"/>
              </a:spcAft>
              <a:buClr>
                <a:schemeClr val="dk1"/>
              </a:buClr>
              <a:buSzPts val="2400"/>
              <a:buNone/>
            </a:pPr>
            <a:endParaRPr lang="en-US" sz="2400" dirty="0"/>
          </a:p>
          <a:p>
            <a:pPr marL="228600" lvl="0" indent="-76200" algn="l" rtl="0">
              <a:lnSpc>
                <a:spcPct val="90000"/>
              </a:lnSpc>
              <a:spcBef>
                <a:spcPts val="1000"/>
              </a:spcBef>
              <a:spcAft>
                <a:spcPts val="0"/>
              </a:spcAft>
              <a:buClr>
                <a:schemeClr val="dk1"/>
              </a:buClr>
              <a:buSzPts val="2400"/>
              <a:buNone/>
            </a:pPr>
            <a:endParaRPr lang="en-US" sz="2400" dirty="0"/>
          </a:p>
          <a:p>
            <a:pPr marL="228600" lvl="0" indent="-76200" algn="l" rtl="0">
              <a:lnSpc>
                <a:spcPct val="90000"/>
              </a:lnSpc>
              <a:spcBef>
                <a:spcPts val="1000"/>
              </a:spcBef>
              <a:spcAft>
                <a:spcPts val="0"/>
              </a:spcAft>
              <a:buClr>
                <a:schemeClr val="dk1"/>
              </a:buClr>
              <a:buSzPts val="2400"/>
              <a:buNone/>
            </a:pPr>
            <a:r>
              <a:rPr lang="en-US" sz="2400" dirty="0"/>
              <a:t> </a:t>
            </a:r>
            <a:endParaRPr sz="2400" dirty="0"/>
          </a:p>
        </p:txBody>
      </p:sp>
      <p:sp>
        <p:nvSpPr>
          <p:cNvPr id="204" name="Google Shape;204;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205" name="Google Shape;205;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206" name="Google Shape;206;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aphicFrame>
        <p:nvGraphicFramePr>
          <p:cNvPr id="2" name="Object 1">
            <a:extLst>
              <a:ext uri="{FF2B5EF4-FFF2-40B4-BE49-F238E27FC236}">
                <a16:creationId xmlns:a16="http://schemas.microsoft.com/office/drawing/2014/main" id="{39D0DF56-5CE7-74AE-65BF-BF625A54EAFA}"/>
              </a:ext>
            </a:extLst>
          </p:cNvPr>
          <p:cNvGraphicFramePr>
            <a:graphicFrameLocks noChangeAspect="1"/>
          </p:cNvGraphicFramePr>
          <p:nvPr>
            <p:extLst>
              <p:ext uri="{D42A27DB-BD31-4B8C-83A1-F6EECF244321}">
                <p14:modId xmlns:p14="http://schemas.microsoft.com/office/powerpoint/2010/main" val="527554210"/>
              </p:ext>
            </p:extLst>
          </p:nvPr>
        </p:nvGraphicFramePr>
        <p:xfrm>
          <a:off x="4770437" y="5228605"/>
          <a:ext cx="1344613" cy="481012"/>
        </p:xfrm>
        <a:graphic>
          <a:graphicData uri="http://schemas.openxmlformats.org/presentationml/2006/ole">
            <mc:AlternateContent xmlns:mc="http://schemas.openxmlformats.org/markup-compatibility/2006">
              <mc:Choice xmlns:v="urn:schemas-microsoft-com:vml" Requires="v">
                <p:oleObj spid="_x0000_s2055" name="Packager Shell Object" showAsIcon="1" r:id="rId8" imgW="1345320" imgH="481680" progId="Package">
                  <p:embed/>
                </p:oleObj>
              </mc:Choice>
              <mc:Fallback>
                <p:oleObj name="Packager Shell Object" showAsIcon="1" r:id="rId8" imgW="1345320" imgH="481680" progId="Package">
                  <p:embed/>
                  <p:pic>
                    <p:nvPicPr>
                      <p:cNvPr id="0" name=""/>
                      <p:cNvPicPr/>
                      <p:nvPr/>
                    </p:nvPicPr>
                    <p:blipFill>
                      <a:blip r:embed="rId9"/>
                      <a:stretch>
                        <a:fillRect/>
                      </a:stretch>
                    </p:blipFill>
                    <p:spPr>
                      <a:xfrm>
                        <a:off x="4770437" y="5228605"/>
                        <a:ext cx="1344613" cy="481012"/>
                      </a:xfrm>
                      <a:prstGeom prst="rect">
                        <a:avLst/>
                      </a:prstGeom>
                    </p:spPr>
                  </p:pic>
                </p:oleObj>
              </mc:Fallback>
            </mc:AlternateContent>
          </a:graphicData>
        </a:graphic>
      </p:graphicFrame>
    </p:spTree>
    <p:extLst>
      <p:ext uri="{BB962C8B-B14F-4D97-AF65-F5344CB8AC3E}">
        <p14:creationId xmlns:p14="http://schemas.microsoft.com/office/powerpoint/2010/main" val="1543028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757070"/>
              </a:buClr>
              <a:buSzPts val="4400"/>
              <a:buFont typeface="Arial"/>
              <a:buNone/>
            </a:pPr>
            <a:r>
              <a:rPr lang="en-US" dirty="0"/>
              <a:t>Project Prerequisites  - 2</a:t>
            </a:r>
            <a:br>
              <a:rPr lang="en-US" dirty="0"/>
            </a:br>
            <a:br>
              <a:rPr lang="en-US" dirty="0"/>
            </a:br>
            <a:endParaRPr dirty="0"/>
          </a:p>
        </p:txBody>
      </p:sp>
      <p:sp>
        <p:nvSpPr>
          <p:cNvPr id="203" name="Google Shape;203;p10"/>
          <p:cNvSpPr txBox="1">
            <a:spLocks noGrp="1"/>
          </p:cNvSpPr>
          <p:nvPr>
            <p:ph type="body" idx="1"/>
          </p:nvPr>
        </p:nvSpPr>
        <p:spPr>
          <a:xfrm>
            <a:off x="608771" y="2264011"/>
            <a:ext cx="8229600" cy="4681537"/>
          </a:xfrm>
          <a:prstGeom prst="rect">
            <a:avLst/>
          </a:prstGeom>
          <a:noFill/>
          <a:ln>
            <a:noFill/>
          </a:ln>
        </p:spPr>
        <p:txBody>
          <a:bodyPr spcFirstLastPara="1" wrap="square" lIns="91425" tIns="45700" rIns="91425" bIns="45700" anchor="t" anchorCtr="0">
            <a:normAutofit/>
          </a:bodyPr>
          <a:lstStyle/>
          <a:p>
            <a:pPr marL="495300">
              <a:buSzPts val="2400"/>
            </a:pPr>
            <a:r>
              <a:rPr lang="en-US" sz="2000" dirty="0"/>
              <a:t>Download the following files from Canvas</a:t>
            </a:r>
          </a:p>
          <a:p>
            <a:pPr marL="952500" lvl="1">
              <a:buSzPts val="2400"/>
              <a:buFont typeface="Wingdings" panose="05000000000000000000" pitchFamily="2" charset="2"/>
              <a:buChar char="ü"/>
            </a:pPr>
            <a:r>
              <a:rPr lang="en-US" sz="1800" dirty="0"/>
              <a:t>LG_MVS20222.vsconfig</a:t>
            </a:r>
          </a:p>
          <a:p>
            <a:pPr marL="952500" lvl="1">
              <a:buSzPts val="2400"/>
              <a:buFont typeface="Wingdings" panose="05000000000000000000" pitchFamily="2" charset="2"/>
              <a:buChar char="ü"/>
            </a:pPr>
            <a:r>
              <a:rPr lang="en-US" sz="1800" dirty="0"/>
              <a:t>OpenAPLR-3.1.1_Vs2022.zip</a:t>
            </a:r>
          </a:p>
          <a:p>
            <a:pPr marL="952500" lvl="1">
              <a:buSzPts val="2400"/>
              <a:buFont typeface="Wingdings" panose="05000000000000000000" pitchFamily="2" charset="2"/>
              <a:buChar char="ü"/>
            </a:pPr>
            <a:r>
              <a:rPr lang="en-US" sz="1800" dirty="0"/>
              <a:t>beaver1.avi</a:t>
            </a:r>
          </a:p>
          <a:p>
            <a:pPr marL="952500" lvl="1">
              <a:buSzPts val="2400"/>
              <a:buFont typeface="Wingdings" panose="05000000000000000000" pitchFamily="2" charset="2"/>
              <a:buChar char="ü"/>
            </a:pPr>
            <a:r>
              <a:rPr lang="en-US" sz="1800" dirty="0"/>
              <a:t>beaver2.avi</a:t>
            </a:r>
            <a:endParaRPr lang="en-US" sz="2000" dirty="0"/>
          </a:p>
          <a:p>
            <a:pPr marL="495300">
              <a:buSzPts val="2400"/>
            </a:pPr>
            <a:r>
              <a:rPr lang="en-US" sz="2000" dirty="0"/>
              <a:t>Unzip OpenAPLR-3.1.1_Vs2022.zip</a:t>
            </a:r>
          </a:p>
          <a:p>
            <a:pPr marL="495300">
              <a:buSzPts val="2400"/>
            </a:pPr>
            <a:r>
              <a:rPr lang="en-US" sz="2000" dirty="0"/>
              <a:t>Load </a:t>
            </a:r>
            <a:r>
              <a:rPr lang="en-US" sz="2000" dirty="0" err="1"/>
              <a:t>OpenALPR</a:t>
            </a:r>
            <a:r>
              <a:rPr lang="en-US" sz="2000" dirty="0"/>
              <a:t> Solution into Visual Studio </a:t>
            </a:r>
          </a:p>
          <a:p>
            <a:pPr marL="495300">
              <a:buSzPts val="2400"/>
            </a:pPr>
            <a:r>
              <a:rPr lang="en-US" sz="2000" dirty="0"/>
              <a:t>Set solution to release </a:t>
            </a:r>
          </a:p>
          <a:p>
            <a:pPr marL="495300">
              <a:buSzPts val="2400"/>
            </a:pPr>
            <a:r>
              <a:rPr lang="en-US" sz="2000" dirty="0"/>
              <a:t>Build Solution </a:t>
            </a:r>
          </a:p>
          <a:p>
            <a:pPr marL="495300">
              <a:buSzPts val="2400"/>
            </a:pPr>
            <a:r>
              <a:rPr lang="en-US" sz="2000" dirty="0"/>
              <a:t>Ensure 15 projects build successfully </a:t>
            </a:r>
            <a:endParaRPr sz="2000" dirty="0"/>
          </a:p>
        </p:txBody>
      </p:sp>
      <p:sp>
        <p:nvSpPr>
          <p:cNvPr id="204" name="Google Shape;204;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205" name="Google Shape;205;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LG Architecture Training Program </a:t>
            </a:r>
            <a:endParaRPr dirty="0"/>
          </a:p>
        </p:txBody>
      </p:sp>
      <p:sp>
        <p:nvSpPr>
          <p:cNvPr id="206" name="Google Shape;206;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36144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F014-92F4-18D2-7CA2-88FCC4221133}"/>
              </a:ext>
            </a:extLst>
          </p:cNvPr>
          <p:cNvSpPr>
            <a:spLocks noGrp="1"/>
          </p:cNvSpPr>
          <p:nvPr>
            <p:ph type="title"/>
          </p:nvPr>
        </p:nvSpPr>
        <p:spPr/>
        <p:txBody>
          <a:bodyPr/>
          <a:lstStyle/>
          <a:p>
            <a:r>
              <a:rPr lang="en-US" dirty="0"/>
              <a:t>Contact info</a:t>
            </a:r>
          </a:p>
        </p:txBody>
      </p:sp>
      <p:sp>
        <p:nvSpPr>
          <p:cNvPr id="3" name="Text Placeholder 2">
            <a:extLst>
              <a:ext uri="{FF2B5EF4-FFF2-40B4-BE49-F238E27FC236}">
                <a16:creationId xmlns:a16="http://schemas.microsoft.com/office/drawing/2014/main" id="{F0535679-7065-602F-B65B-9253AF7D8E28}"/>
              </a:ext>
            </a:extLst>
          </p:cNvPr>
          <p:cNvSpPr>
            <a:spLocks noGrp="1"/>
          </p:cNvSpPr>
          <p:nvPr>
            <p:ph type="body" idx="1"/>
          </p:nvPr>
        </p:nvSpPr>
        <p:spPr/>
        <p:txBody>
          <a:bodyPr/>
          <a:lstStyle/>
          <a:p>
            <a:r>
              <a:rPr lang="en-US" dirty="0"/>
              <a:t>Daniel </a:t>
            </a:r>
            <a:r>
              <a:rPr lang="en-US"/>
              <a:t>Plakosh - dplakosh</a:t>
            </a:r>
            <a:r>
              <a:rPr lang="en-US" dirty="0"/>
              <a:t>@sei.cmu.edu</a:t>
            </a:r>
          </a:p>
        </p:txBody>
      </p:sp>
      <p:sp>
        <p:nvSpPr>
          <p:cNvPr id="4" name="Slide Number Placeholder 3">
            <a:extLst>
              <a:ext uri="{FF2B5EF4-FFF2-40B4-BE49-F238E27FC236}">
                <a16:creationId xmlns:a16="http://schemas.microsoft.com/office/drawing/2014/main" id="{5F9A9A90-E682-513A-C298-2A0E5E9801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410130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4400"/>
              <a:buFont typeface="Arial"/>
              <a:buNone/>
            </a:pPr>
            <a:r>
              <a:rPr lang="en-US">
                <a:latin typeface="Arial"/>
                <a:ea typeface="Arial"/>
                <a:cs typeface="Arial"/>
                <a:sym typeface="Arial"/>
              </a:rPr>
              <a:t>Session Outline</a:t>
            </a:r>
            <a:endParaRPr/>
          </a:p>
        </p:txBody>
      </p:sp>
      <p:sp>
        <p:nvSpPr>
          <p:cNvPr id="117" name="Google Shape;117;p2"/>
          <p:cNvSpPr txBox="1">
            <a:spLocks noGrp="1"/>
          </p:cNvSpPr>
          <p:nvPr>
            <p:ph type="body" idx="1"/>
          </p:nvPr>
        </p:nvSpPr>
        <p:spPr>
          <a:xfrm>
            <a:off x="628650" y="2355573"/>
            <a:ext cx="7886700" cy="382138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dirty="0"/>
              <a:t>Project Purpose and Expectations</a:t>
            </a:r>
            <a:endParaRPr dirty="0"/>
          </a:p>
          <a:p>
            <a:pPr marL="228600" lvl="0" indent="-228600" algn="l" rtl="0">
              <a:lnSpc>
                <a:spcPct val="90000"/>
              </a:lnSpc>
              <a:spcBef>
                <a:spcPts val="1000"/>
              </a:spcBef>
              <a:spcAft>
                <a:spcPts val="0"/>
              </a:spcAft>
              <a:buClr>
                <a:schemeClr val="dk1"/>
              </a:buClr>
              <a:buSzPts val="2800"/>
              <a:buFont typeface="Noto Sans Symbols"/>
              <a:buChar char="●"/>
            </a:pPr>
            <a:r>
              <a:rPr lang="en-US" dirty="0"/>
              <a:t>Project Description</a:t>
            </a:r>
            <a:endParaRPr dirty="0"/>
          </a:p>
          <a:p>
            <a:pPr marL="685800" lvl="1" indent="-228600" algn="l" rtl="0">
              <a:lnSpc>
                <a:spcPct val="90000"/>
              </a:lnSpc>
              <a:spcBef>
                <a:spcPts val="500"/>
              </a:spcBef>
              <a:spcAft>
                <a:spcPts val="0"/>
              </a:spcAft>
              <a:buClr>
                <a:schemeClr val="dk1"/>
              </a:buClr>
              <a:buSzPts val="2400"/>
              <a:buFont typeface="Noto Sans Symbols"/>
              <a:buChar char="●"/>
            </a:pPr>
            <a:r>
              <a:rPr lang="en-US" dirty="0"/>
              <a:t>Overview the Automatic License Plate Recognition System</a:t>
            </a:r>
            <a:endParaRPr dirty="0"/>
          </a:p>
          <a:p>
            <a:pPr marL="685800" lvl="1" indent="-228600" algn="l" rtl="0">
              <a:lnSpc>
                <a:spcPct val="90000"/>
              </a:lnSpc>
              <a:spcBef>
                <a:spcPts val="500"/>
              </a:spcBef>
              <a:spcAft>
                <a:spcPts val="0"/>
              </a:spcAft>
              <a:buClr>
                <a:schemeClr val="dk1"/>
              </a:buClr>
              <a:buSzPts val="2400"/>
              <a:buFont typeface="Noto Sans Symbols"/>
              <a:buChar char="●"/>
            </a:pPr>
            <a:r>
              <a:rPr lang="en-US" dirty="0"/>
              <a:t>Project requirements and objectives</a:t>
            </a:r>
            <a:endParaRPr dirty="0"/>
          </a:p>
        </p:txBody>
      </p:sp>
      <p:sp>
        <p:nvSpPr>
          <p:cNvPr id="118" name="Google Shape;1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119" name="Google Shape;1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120" name="Google Shape;1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3"/>
          <p:cNvSpPr txBox="1">
            <a:spLocks noGrp="1"/>
          </p:cNvSpPr>
          <p:nvPr>
            <p:ph type="title"/>
          </p:nvPr>
        </p:nvSpPr>
        <p:spPr>
          <a:xfrm>
            <a:off x="628650" y="1148715"/>
            <a:ext cx="7886700" cy="9154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4400"/>
              <a:buFont typeface="Arial"/>
              <a:buNone/>
            </a:pPr>
            <a:r>
              <a:rPr lang="en-US" dirty="0"/>
              <a:t>Project Overview</a:t>
            </a:r>
            <a:endParaRPr dirty="0"/>
          </a:p>
        </p:txBody>
      </p:sp>
      <p:sp>
        <p:nvSpPr>
          <p:cNvPr id="128" name="Google Shape;128;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129" name="Google Shape;129;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130" name="Google Shape;130;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3" name="Text Placeholder 2">
            <a:extLst>
              <a:ext uri="{FF2B5EF4-FFF2-40B4-BE49-F238E27FC236}">
                <a16:creationId xmlns:a16="http://schemas.microsoft.com/office/drawing/2014/main" id="{396B9E85-726B-7B0E-ED34-773570672525}"/>
              </a:ext>
            </a:extLst>
          </p:cNvPr>
          <p:cNvSpPr>
            <a:spLocks noGrp="1"/>
          </p:cNvSpPr>
          <p:nvPr>
            <p:ph type="body" idx="1"/>
          </p:nvPr>
        </p:nvSpPr>
        <p:spPr>
          <a:xfrm>
            <a:off x="366712" y="1854993"/>
            <a:ext cx="7886700" cy="563840"/>
          </a:xfrm>
        </p:spPr>
        <p:txBody>
          <a:bodyPr>
            <a:normAutofit fontScale="85000" lnSpcReduction="10000"/>
          </a:bodyPr>
          <a:lstStyle/>
          <a:p>
            <a:pPr marL="114300" indent="0">
              <a:buNone/>
            </a:pPr>
            <a:r>
              <a:rPr lang="en-US" dirty="0"/>
              <a:t>A</a:t>
            </a:r>
            <a:r>
              <a:rPr lang="en-US" sz="2800" dirty="0"/>
              <a:t>utomatic </a:t>
            </a:r>
            <a:r>
              <a:rPr lang="en-US" dirty="0"/>
              <a:t>Li</a:t>
            </a:r>
            <a:r>
              <a:rPr lang="en-US" sz="2800" dirty="0"/>
              <a:t>cense </a:t>
            </a:r>
            <a:r>
              <a:rPr lang="en-US" dirty="0"/>
              <a:t>P</a:t>
            </a:r>
            <a:r>
              <a:rPr lang="en-US" sz="2800" dirty="0"/>
              <a:t>late </a:t>
            </a:r>
            <a:r>
              <a:rPr lang="en-US" dirty="0"/>
              <a:t>R</a:t>
            </a:r>
            <a:r>
              <a:rPr lang="en-US" sz="2800" dirty="0"/>
              <a:t>ecognition System - ALPR</a:t>
            </a:r>
            <a:endParaRPr lang="en-US" dirty="0"/>
          </a:p>
        </p:txBody>
      </p:sp>
      <p:pic>
        <p:nvPicPr>
          <p:cNvPr id="5" name="Picture 4">
            <a:extLst>
              <a:ext uri="{FF2B5EF4-FFF2-40B4-BE49-F238E27FC236}">
                <a16:creationId xmlns:a16="http://schemas.microsoft.com/office/drawing/2014/main" id="{4B48413E-C9B7-5F2B-63C7-F8DA18FF786E}"/>
              </a:ext>
            </a:extLst>
          </p:cNvPr>
          <p:cNvPicPr>
            <a:picLocks noChangeAspect="1"/>
          </p:cNvPicPr>
          <p:nvPr/>
        </p:nvPicPr>
        <p:blipFill rotWithShape="1">
          <a:blip r:embed="rId3"/>
          <a:srcRect l="29092" t="32000" r="4969" b="18547"/>
          <a:stretch/>
        </p:blipFill>
        <p:spPr>
          <a:xfrm>
            <a:off x="2790825" y="2600325"/>
            <a:ext cx="6217920" cy="3108960"/>
          </a:xfrm>
          <a:prstGeom prst="rect">
            <a:avLst/>
          </a:prstGeom>
        </p:spPr>
      </p:pic>
      <p:pic>
        <p:nvPicPr>
          <p:cNvPr id="7" name="Picture 6">
            <a:extLst>
              <a:ext uri="{FF2B5EF4-FFF2-40B4-BE49-F238E27FC236}">
                <a16:creationId xmlns:a16="http://schemas.microsoft.com/office/drawing/2014/main" id="{911688FF-9890-A969-D3A5-5FAE2CC56617}"/>
              </a:ext>
            </a:extLst>
          </p:cNvPr>
          <p:cNvPicPr>
            <a:picLocks noChangeAspect="1"/>
          </p:cNvPicPr>
          <p:nvPr/>
        </p:nvPicPr>
        <p:blipFill rotWithShape="1">
          <a:blip r:embed="rId4"/>
          <a:srcRect l="64002" t="15170" r="5001" b="17659"/>
          <a:stretch/>
        </p:blipFill>
        <p:spPr>
          <a:xfrm>
            <a:off x="180975" y="2587623"/>
            <a:ext cx="2414693" cy="3505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3"/>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4400"/>
              <a:buFont typeface="Arial"/>
              <a:buNone/>
            </a:pPr>
            <a:r>
              <a:rPr lang="en-US"/>
              <a:t>Project Overview</a:t>
            </a:r>
            <a:endParaRPr/>
          </a:p>
        </p:txBody>
      </p:sp>
      <p:sp>
        <p:nvSpPr>
          <p:cNvPr id="127" name="Google Shape;127;p3"/>
          <p:cNvSpPr txBox="1">
            <a:spLocks noGrp="1"/>
          </p:cNvSpPr>
          <p:nvPr>
            <p:ph type="body" idx="1"/>
          </p:nvPr>
        </p:nvSpPr>
        <p:spPr>
          <a:xfrm>
            <a:off x="628650" y="2355573"/>
            <a:ext cx="7886700" cy="3821389"/>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ts val="2400"/>
              <a:buChar char="•"/>
            </a:pPr>
            <a:r>
              <a:rPr lang="en-US" sz="2400" dirty="0"/>
              <a:t>Architect  an automatic license plate recognition system with a UI for use within a moving vehicle. </a:t>
            </a:r>
          </a:p>
          <a:p>
            <a:pPr marL="685800" lvl="1" indent="-228600" algn="l" rtl="0">
              <a:lnSpc>
                <a:spcPct val="90000"/>
              </a:lnSpc>
              <a:spcBef>
                <a:spcPts val="500"/>
              </a:spcBef>
              <a:spcAft>
                <a:spcPts val="0"/>
              </a:spcAft>
              <a:buClr>
                <a:schemeClr val="dk1"/>
              </a:buClr>
              <a:buSzPts val="2000"/>
              <a:buChar char="•"/>
            </a:pPr>
            <a:endParaRPr lang="en-US" sz="2000" dirty="0"/>
          </a:p>
          <a:p>
            <a:pPr marL="685800" lvl="1" indent="-228600" algn="l" rtl="0">
              <a:lnSpc>
                <a:spcPct val="90000"/>
              </a:lnSpc>
              <a:spcBef>
                <a:spcPts val="500"/>
              </a:spcBef>
              <a:spcAft>
                <a:spcPts val="0"/>
              </a:spcAft>
              <a:buClr>
                <a:schemeClr val="dk1"/>
              </a:buClr>
              <a:buSzPts val="2000"/>
              <a:buChar char="•"/>
            </a:pPr>
            <a:r>
              <a:rPr lang="en-US" sz="2000" dirty="0"/>
              <a:t>Ensure the best possible performance; minimize latency, and maximizing recognition accuracy, image quality and frame rate</a:t>
            </a:r>
            <a:endParaRPr dirty="0"/>
          </a:p>
          <a:p>
            <a:pPr marL="685800" lvl="1" indent="-228600" algn="l" rtl="0">
              <a:lnSpc>
                <a:spcPct val="90000"/>
              </a:lnSpc>
              <a:spcBef>
                <a:spcPts val="500"/>
              </a:spcBef>
              <a:spcAft>
                <a:spcPts val="0"/>
              </a:spcAft>
              <a:buClr>
                <a:schemeClr val="dk1"/>
              </a:buClr>
              <a:buSzPts val="2000"/>
              <a:buChar char="•"/>
            </a:pPr>
            <a:r>
              <a:rPr lang="en-US" sz="2000" dirty="0"/>
              <a:t>System shall be robust with automated fault detection and recovery </a:t>
            </a:r>
          </a:p>
          <a:p>
            <a:pPr marL="685800" lvl="1" indent="-228600" algn="l" rtl="0">
              <a:lnSpc>
                <a:spcPct val="90000"/>
              </a:lnSpc>
              <a:spcBef>
                <a:spcPts val="500"/>
              </a:spcBef>
              <a:spcAft>
                <a:spcPts val="0"/>
              </a:spcAft>
              <a:buClr>
                <a:schemeClr val="dk1"/>
              </a:buClr>
              <a:buSzPts val="2000"/>
              <a:buChar char="•"/>
            </a:pPr>
            <a:r>
              <a:rPr lang="en-US" sz="2000" dirty="0"/>
              <a:t>Ensure all network communication is secure</a:t>
            </a:r>
          </a:p>
          <a:p>
            <a:pPr marL="685800" lvl="1" indent="-228600" algn="l" rtl="0">
              <a:lnSpc>
                <a:spcPct val="90000"/>
              </a:lnSpc>
              <a:spcBef>
                <a:spcPts val="500"/>
              </a:spcBef>
              <a:spcAft>
                <a:spcPts val="0"/>
              </a:spcAft>
              <a:buClr>
                <a:schemeClr val="dk1"/>
              </a:buClr>
              <a:buSzPts val="2000"/>
              <a:buChar char="•"/>
            </a:pPr>
            <a:r>
              <a:rPr lang="en-US" sz="2000" dirty="0"/>
              <a:t>Computer system within the vehicle will communicate with a remote backend server to obtain vehicle information</a:t>
            </a:r>
          </a:p>
          <a:p>
            <a:pPr marL="685800" lvl="1" indent="-228600" algn="l" rtl="0">
              <a:lnSpc>
                <a:spcPct val="90000"/>
              </a:lnSpc>
              <a:spcBef>
                <a:spcPts val="500"/>
              </a:spcBef>
              <a:spcAft>
                <a:spcPts val="0"/>
              </a:spcAft>
              <a:buClr>
                <a:schemeClr val="dk1"/>
              </a:buClr>
              <a:buSzPts val="2000"/>
              <a:buChar char="•"/>
            </a:pPr>
            <a:r>
              <a:rPr lang="en-US" sz="2000" dirty="0"/>
              <a:t>You are responsible for architecting and designing  the entire system in the vehicle and the remote backend database</a:t>
            </a:r>
          </a:p>
          <a:p>
            <a:pPr marL="685800" lvl="1" indent="-228600" algn="l" rtl="0">
              <a:lnSpc>
                <a:spcPct val="90000"/>
              </a:lnSpc>
              <a:spcBef>
                <a:spcPts val="500"/>
              </a:spcBef>
              <a:spcAft>
                <a:spcPts val="0"/>
              </a:spcAft>
              <a:buClr>
                <a:schemeClr val="dk1"/>
              </a:buClr>
              <a:buSzPts val="2000"/>
              <a:buChar char="•"/>
            </a:pPr>
            <a:r>
              <a:rPr lang="en-US" sz="2000" dirty="0"/>
              <a:t>Assume 5G networking to the backend database</a:t>
            </a:r>
          </a:p>
          <a:p>
            <a:pPr marL="685800" lvl="1" indent="-228600" algn="l" rtl="0">
              <a:lnSpc>
                <a:spcPct val="90000"/>
              </a:lnSpc>
              <a:spcBef>
                <a:spcPts val="500"/>
              </a:spcBef>
              <a:spcAft>
                <a:spcPts val="0"/>
              </a:spcAft>
              <a:buClr>
                <a:schemeClr val="dk1"/>
              </a:buClr>
              <a:buSzPts val="2000"/>
              <a:buChar char="•"/>
            </a:pPr>
            <a:endParaRPr lang="en-US" dirty="0"/>
          </a:p>
          <a:p>
            <a:pPr marL="685800" lvl="1" indent="-76200" algn="l" rtl="0">
              <a:lnSpc>
                <a:spcPct val="90000"/>
              </a:lnSpc>
              <a:spcBef>
                <a:spcPts val="500"/>
              </a:spcBef>
              <a:spcAft>
                <a:spcPts val="0"/>
              </a:spcAft>
              <a:buClr>
                <a:schemeClr val="dk1"/>
              </a:buClr>
              <a:buSzPts val="2400"/>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p:txBody>
      </p:sp>
      <p:sp>
        <p:nvSpPr>
          <p:cNvPr id="128" name="Google Shape;128;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129" name="Google Shape;129;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130" name="Google Shape;130;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63316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4400"/>
              <a:buFont typeface="Arial"/>
              <a:buNone/>
            </a:pPr>
            <a:r>
              <a:rPr lang="en-US" dirty="0"/>
              <a:t>Project Description – 1 </a:t>
            </a:r>
            <a:endParaRPr dirty="0"/>
          </a:p>
        </p:txBody>
      </p:sp>
      <p:sp>
        <p:nvSpPr>
          <p:cNvPr id="136" name="Google Shape;136;p4"/>
          <p:cNvSpPr txBox="1">
            <a:spLocks noGrp="1"/>
          </p:cNvSpPr>
          <p:nvPr>
            <p:ph type="body" idx="1"/>
          </p:nvPr>
        </p:nvSpPr>
        <p:spPr>
          <a:xfrm>
            <a:off x="1323975" y="3758396"/>
            <a:ext cx="3086100" cy="423862"/>
          </a:xfrm>
          <a:prstGeom prst="rect">
            <a:avLst/>
          </a:prstGeom>
          <a:noFill/>
          <a:ln>
            <a:noFill/>
          </a:ln>
        </p:spPr>
        <p:txBody>
          <a:bodyPr spcFirstLastPara="1" wrap="square" lIns="91425" tIns="45700" rIns="91425" bIns="45700" anchor="t" anchorCtr="0">
            <a:normAutofit fontScale="92500" lnSpcReduction="20000"/>
          </a:bodyPr>
          <a:lstStyle/>
          <a:p>
            <a:pPr marL="228600" lvl="0" indent="-117475" algn="l" rtl="0">
              <a:lnSpc>
                <a:spcPct val="90000"/>
              </a:lnSpc>
              <a:spcBef>
                <a:spcPts val="0"/>
              </a:spcBef>
              <a:spcAft>
                <a:spcPts val="0"/>
              </a:spcAft>
              <a:buClr>
                <a:schemeClr val="dk1"/>
              </a:buClr>
              <a:buSzPct val="100000"/>
              <a:buNone/>
            </a:pPr>
            <a:r>
              <a:rPr lang="en-US" sz="1600" dirty="0"/>
              <a:t>UI and ALPR vehicle control</a:t>
            </a:r>
          </a:p>
          <a:p>
            <a:pPr marL="228600" lvl="0" indent="-117475" algn="l" rtl="0">
              <a:lnSpc>
                <a:spcPct val="90000"/>
              </a:lnSpc>
              <a:spcBef>
                <a:spcPts val="0"/>
              </a:spcBef>
              <a:spcAft>
                <a:spcPts val="0"/>
              </a:spcAft>
              <a:buClr>
                <a:schemeClr val="dk1"/>
              </a:buClr>
              <a:buSzPct val="100000"/>
              <a:buNone/>
            </a:pPr>
            <a:r>
              <a:rPr lang="en-US" sz="1600" dirty="0"/>
              <a:t>and recognition system</a:t>
            </a:r>
            <a:endParaRPr sz="1600" dirty="0"/>
          </a:p>
        </p:txBody>
      </p:sp>
      <p:sp>
        <p:nvSpPr>
          <p:cNvPr id="137" name="Google Shape;137;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138" name="Google Shape;138;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139" name="Google Shape;139;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026" name="Picture 2" descr="ap193918737391_0">
            <a:extLst>
              <a:ext uri="{FF2B5EF4-FFF2-40B4-BE49-F238E27FC236}">
                <a16:creationId xmlns:a16="http://schemas.microsoft.com/office/drawing/2014/main" id="{E248A741-3B28-184C-546F-D9C9A704E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10" y="2190750"/>
            <a:ext cx="2864986" cy="155808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Security camera outline">
            <a:extLst>
              <a:ext uri="{FF2B5EF4-FFF2-40B4-BE49-F238E27FC236}">
                <a16:creationId xmlns:a16="http://schemas.microsoft.com/office/drawing/2014/main" id="{FDE57D04-82D4-159A-B257-753B549C34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00" y="2535886"/>
            <a:ext cx="914400" cy="914400"/>
          </a:xfrm>
          <a:prstGeom prst="rect">
            <a:avLst/>
          </a:prstGeom>
          <a:scene3d>
            <a:camera prst="orthographicFront">
              <a:rot lat="0" lon="10799999" rev="0"/>
            </a:camera>
            <a:lightRig rig="threePt" dir="t"/>
          </a:scene3d>
        </p:spPr>
      </p:pic>
      <p:sp>
        <p:nvSpPr>
          <p:cNvPr id="4" name="Arrow: Right 3">
            <a:extLst>
              <a:ext uri="{FF2B5EF4-FFF2-40B4-BE49-F238E27FC236}">
                <a16:creationId xmlns:a16="http://schemas.microsoft.com/office/drawing/2014/main" id="{86994612-8FA6-F0AC-C653-5F004F541734}"/>
              </a:ext>
            </a:extLst>
          </p:cNvPr>
          <p:cNvSpPr/>
          <p:nvPr/>
        </p:nvSpPr>
        <p:spPr>
          <a:xfrm>
            <a:off x="842356" y="2888707"/>
            <a:ext cx="481619" cy="2108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loud 4">
            <a:extLst>
              <a:ext uri="{FF2B5EF4-FFF2-40B4-BE49-F238E27FC236}">
                <a16:creationId xmlns:a16="http://schemas.microsoft.com/office/drawing/2014/main" id="{14E6E58D-EE67-EA89-68BA-C152F5A6A596}"/>
              </a:ext>
            </a:extLst>
          </p:cNvPr>
          <p:cNvSpPr/>
          <p:nvPr/>
        </p:nvSpPr>
        <p:spPr>
          <a:xfrm>
            <a:off x="4926016" y="2485158"/>
            <a:ext cx="1571625" cy="80709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5G </a:t>
            </a:r>
          </a:p>
        </p:txBody>
      </p:sp>
      <p:sp>
        <p:nvSpPr>
          <p:cNvPr id="6" name="Arrow: Left-Right 5">
            <a:extLst>
              <a:ext uri="{FF2B5EF4-FFF2-40B4-BE49-F238E27FC236}">
                <a16:creationId xmlns:a16="http://schemas.microsoft.com/office/drawing/2014/main" id="{426C0085-57B1-8586-3485-2FBBCF0F243E}"/>
              </a:ext>
            </a:extLst>
          </p:cNvPr>
          <p:cNvSpPr/>
          <p:nvPr/>
        </p:nvSpPr>
        <p:spPr>
          <a:xfrm>
            <a:off x="4286631" y="2790945"/>
            <a:ext cx="590550" cy="1788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Right 17">
            <a:extLst>
              <a:ext uri="{FF2B5EF4-FFF2-40B4-BE49-F238E27FC236}">
                <a16:creationId xmlns:a16="http://schemas.microsoft.com/office/drawing/2014/main" id="{947E6168-96C8-3F45-C587-2061867091FB}"/>
              </a:ext>
            </a:extLst>
          </p:cNvPr>
          <p:cNvSpPr/>
          <p:nvPr/>
        </p:nvSpPr>
        <p:spPr>
          <a:xfrm>
            <a:off x="6595311" y="2724818"/>
            <a:ext cx="590550" cy="1788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1B6BE2-FAF5-8B82-F340-3B6F5D141C01}"/>
              </a:ext>
            </a:extLst>
          </p:cNvPr>
          <p:cNvSpPr/>
          <p:nvPr/>
        </p:nvSpPr>
        <p:spPr>
          <a:xfrm>
            <a:off x="7300836" y="2230959"/>
            <a:ext cx="1519237" cy="1119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Backend License Plate Server </a:t>
            </a:r>
          </a:p>
        </p:txBody>
      </p:sp>
      <p:sp>
        <p:nvSpPr>
          <p:cNvPr id="20" name="Google Shape;136;p4">
            <a:extLst>
              <a:ext uri="{FF2B5EF4-FFF2-40B4-BE49-F238E27FC236}">
                <a16:creationId xmlns:a16="http://schemas.microsoft.com/office/drawing/2014/main" id="{DFAEAC7C-3D1F-2F52-C57C-4F2203F9FD6C}"/>
              </a:ext>
            </a:extLst>
          </p:cNvPr>
          <p:cNvSpPr txBox="1">
            <a:spLocks/>
          </p:cNvSpPr>
          <p:nvPr/>
        </p:nvSpPr>
        <p:spPr>
          <a:xfrm>
            <a:off x="4077452" y="2968817"/>
            <a:ext cx="1273597" cy="42386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28600" indent="-117475">
              <a:spcBef>
                <a:spcPts val="0"/>
              </a:spcBef>
              <a:buSzPct val="100000"/>
              <a:buFont typeface="Arial"/>
              <a:buNone/>
            </a:pPr>
            <a:r>
              <a:rPr lang="en-US" sz="1050" b="1" dirty="0"/>
              <a:t>TCP/UDP</a:t>
            </a:r>
          </a:p>
        </p:txBody>
      </p:sp>
      <p:sp>
        <p:nvSpPr>
          <p:cNvPr id="21" name="Google Shape;136;p4">
            <a:extLst>
              <a:ext uri="{FF2B5EF4-FFF2-40B4-BE49-F238E27FC236}">
                <a16:creationId xmlns:a16="http://schemas.microsoft.com/office/drawing/2014/main" id="{EF04762D-B521-C356-BE5F-72AD69BA05AC}"/>
              </a:ext>
            </a:extLst>
          </p:cNvPr>
          <p:cNvSpPr txBox="1">
            <a:spLocks/>
          </p:cNvSpPr>
          <p:nvPr/>
        </p:nvSpPr>
        <p:spPr>
          <a:xfrm>
            <a:off x="6455550" y="2907823"/>
            <a:ext cx="1273597" cy="42386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28600" indent="-117475">
              <a:spcBef>
                <a:spcPts val="0"/>
              </a:spcBef>
              <a:buSzPct val="100000"/>
              <a:buFont typeface="Arial"/>
              <a:buNone/>
            </a:pPr>
            <a:r>
              <a:rPr lang="en-US" sz="1050" b="1" dirty="0"/>
              <a:t>TCP/UDP</a:t>
            </a:r>
          </a:p>
        </p:txBody>
      </p:sp>
      <p:graphicFrame>
        <p:nvGraphicFramePr>
          <p:cNvPr id="2" name="Table 1">
            <a:extLst>
              <a:ext uri="{FF2B5EF4-FFF2-40B4-BE49-F238E27FC236}">
                <a16:creationId xmlns:a16="http://schemas.microsoft.com/office/drawing/2014/main" id="{D8EEBBC6-BCD6-512A-6F57-F4CDC1B5EB25}"/>
              </a:ext>
            </a:extLst>
          </p:cNvPr>
          <p:cNvGraphicFramePr>
            <a:graphicFrameLocks noGrp="1"/>
          </p:cNvGraphicFramePr>
          <p:nvPr>
            <p:extLst>
              <p:ext uri="{D42A27DB-BD31-4B8C-83A1-F6EECF244321}">
                <p14:modId xmlns:p14="http://schemas.microsoft.com/office/powerpoint/2010/main" val="1034590593"/>
              </p:ext>
            </p:extLst>
          </p:nvPr>
        </p:nvGraphicFramePr>
        <p:xfrm>
          <a:off x="6223962" y="3770527"/>
          <a:ext cx="2844800" cy="2377440"/>
        </p:xfrm>
        <a:graphic>
          <a:graphicData uri="http://schemas.openxmlformats.org/drawingml/2006/table">
            <a:tbl>
              <a:tblPr firstRow="1" firstCol="1" bandRow="1">
                <a:tableStyleId>{5C22544A-7EE6-4342-B048-85BDC9FD1C3A}</a:tableStyleId>
              </a:tblPr>
              <a:tblGrid>
                <a:gridCol w="2844800">
                  <a:extLst>
                    <a:ext uri="{9D8B030D-6E8A-4147-A177-3AD203B41FA5}">
                      <a16:colId xmlns:a16="http://schemas.microsoft.com/office/drawing/2014/main" val="3157887345"/>
                    </a:ext>
                  </a:extLst>
                </a:gridCol>
              </a:tblGrid>
              <a:tr h="0">
                <a:tc>
                  <a:txBody>
                    <a:bodyPr/>
                    <a:lstStyle/>
                    <a:p>
                      <a:pPr marL="0" marR="0">
                        <a:spcBef>
                          <a:spcPts val="0"/>
                        </a:spcBef>
                        <a:spcAft>
                          <a:spcPts val="0"/>
                        </a:spcAft>
                      </a:pPr>
                      <a:r>
                        <a:rPr lang="en-US" sz="1200">
                          <a:effectLst/>
                        </a:rPr>
                        <a:t>License Plate Number</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37809802"/>
                  </a:ext>
                </a:extLst>
              </a:tr>
              <a:tr h="0">
                <a:tc>
                  <a:txBody>
                    <a:bodyPr/>
                    <a:lstStyle/>
                    <a:p>
                      <a:pPr marL="0" marR="0">
                        <a:spcBef>
                          <a:spcPts val="0"/>
                        </a:spcBef>
                        <a:spcAft>
                          <a:spcPts val="0"/>
                        </a:spcAft>
                      </a:pPr>
                      <a:r>
                        <a:rPr lang="en-US" sz="1200" dirty="0">
                          <a:effectLst/>
                        </a:rPr>
                        <a:t>Status - Owner Wanted / Stolen / Unpaid Fines – Tow / No Wants/Warrants </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58969636"/>
                  </a:ext>
                </a:extLst>
              </a:tr>
              <a:tr h="0">
                <a:tc>
                  <a:txBody>
                    <a:bodyPr/>
                    <a:lstStyle/>
                    <a:p>
                      <a:pPr marL="0" marR="0">
                        <a:spcBef>
                          <a:spcPts val="0"/>
                        </a:spcBef>
                        <a:spcAft>
                          <a:spcPts val="0"/>
                        </a:spcAft>
                      </a:pPr>
                      <a:r>
                        <a:rPr lang="en-US" sz="1200">
                          <a:effectLst/>
                        </a:rPr>
                        <a:t>Registration Expiration </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50091396"/>
                  </a:ext>
                </a:extLst>
              </a:tr>
              <a:tr h="0">
                <a:tc>
                  <a:txBody>
                    <a:bodyPr/>
                    <a:lstStyle/>
                    <a:p>
                      <a:pPr marL="0" marR="0">
                        <a:spcBef>
                          <a:spcPts val="0"/>
                        </a:spcBef>
                        <a:spcAft>
                          <a:spcPts val="0"/>
                        </a:spcAft>
                      </a:pPr>
                      <a:r>
                        <a:rPr lang="en-US" sz="1200">
                          <a:effectLst/>
                        </a:rPr>
                        <a:t>Owner Name</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54814312"/>
                  </a:ext>
                </a:extLst>
              </a:tr>
              <a:tr h="0">
                <a:tc>
                  <a:txBody>
                    <a:bodyPr/>
                    <a:lstStyle/>
                    <a:p>
                      <a:pPr marL="0" marR="0">
                        <a:spcBef>
                          <a:spcPts val="0"/>
                        </a:spcBef>
                        <a:spcAft>
                          <a:spcPts val="0"/>
                        </a:spcAft>
                      </a:pPr>
                      <a:r>
                        <a:rPr lang="en-US" sz="1200">
                          <a:effectLst/>
                        </a:rPr>
                        <a:t>Owner Date of Birth</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74225948"/>
                  </a:ext>
                </a:extLst>
              </a:tr>
              <a:tr h="0">
                <a:tc>
                  <a:txBody>
                    <a:bodyPr/>
                    <a:lstStyle/>
                    <a:p>
                      <a:pPr marL="0" marR="0">
                        <a:spcBef>
                          <a:spcPts val="0"/>
                        </a:spcBef>
                        <a:spcAft>
                          <a:spcPts val="0"/>
                        </a:spcAft>
                      </a:pPr>
                      <a:r>
                        <a:rPr lang="en-US" sz="1200">
                          <a:effectLst/>
                        </a:rPr>
                        <a:t>Owner Street Address / Location</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17323817"/>
                  </a:ext>
                </a:extLst>
              </a:tr>
              <a:tr h="0">
                <a:tc>
                  <a:txBody>
                    <a:bodyPr/>
                    <a:lstStyle/>
                    <a:p>
                      <a:pPr marL="0" marR="0">
                        <a:spcBef>
                          <a:spcPts val="0"/>
                        </a:spcBef>
                        <a:spcAft>
                          <a:spcPts val="0"/>
                        </a:spcAft>
                      </a:pPr>
                      <a:r>
                        <a:rPr lang="en-US" sz="1200">
                          <a:effectLst/>
                        </a:rPr>
                        <a:t>Owner City, State and Zip Code</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71846047"/>
                  </a:ext>
                </a:extLst>
              </a:tr>
              <a:tr h="0">
                <a:tc>
                  <a:txBody>
                    <a:bodyPr/>
                    <a:lstStyle/>
                    <a:p>
                      <a:pPr marL="0" marR="0">
                        <a:spcBef>
                          <a:spcPts val="0"/>
                        </a:spcBef>
                        <a:spcAft>
                          <a:spcPts val="0"/>
                        </a:spcAft>
                      </a:pPr>
                      <a:r>
                        <a:rPr lang="en-US" sz="1200">
                          <a:effectLst/>
                        </a:rPr>
                        <a:t>Vehicle Year of Manufacture</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05337852"/>
                  </a:ext>
                </a:extLst>
              </a:tr>
              <a:tr h="0">
                <a:tc>
                  <a:txBody>
                    <a:bodyPr/>
                    <a:lstStyle/>
                    <a:p>
                      <a:pPr marL="0" marR="0">
                        <a:spcBef>
                          <a:spcPts val="0"/>
                        </a:spcBef>
                        <a:spcAft>
                          <a:spcPts val="0"/>
                        </a:spcAft>
                      </a:pPr>
                      <a:r>
                        <a:rPr lang="en-US" sz="1200">
                          <a:effectLst/>
                        </a:rPr>
                        <a:t>Vehicle Make</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01681856"/>
                  </a:ext>
                </a:extLst>
              </a:tr>
              <a:tr h="0">
                <a:tc>
                  <a:txBody>
                    <a:bodyPr/>
                    <a:lstStyle/>
                    <a:p>
                      <a:pPr marL="0" marR="0">
                        <a:spcBef>
                          <a:spcPts val="0"/>
                        </a:spcBef>
                        <a:spcAft>
                          <a:spcPts val="0"/>
                        </a:spcAft>
                      </a:pPr>
                      <a:r>
                        <a:rPr lang="en-US" sz="1200">
                          <a:effectLst/>
                        </a:rPr>
                        <a:t>Vehicle Model</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9028644"/>
                  </a:ext>
                </a:extLst>
              </a:tr>
              <a:tr h="0">
                <a:tc>
                  <a:txBody>
                    <a:bodyPr/>
                    <a:lstStyle/>
                    <a:p>
                      <a:pPr marL="0" marR="0">
                        <a:spcBef>
                          <a:spcPts val="0"/>
                        </a:spcBef>
                        <a:spcAft>
                          <a:spcPts val="0"/>
                        </a:spcAft>
                      </a:pPr>
                      <a:r>
                        <a:rPr lang="en-US" sz="1200" dirty="0">
                          <a:effectLst/>
                        </a:rPr>
                        <a:t>Vehicle Color</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57721497"/>
                  </a:ext>
                </a:extLst>
              </a:tr>
            </a:tbl>
          </a:graphicData>
        </a:graphic>
      </p:graphicFrame>
      <p:sp>
        <p:nvSpPr>
          <p:cNvPr id="8" name="Arrow: Up-Down 7">
            <a:extLst>
              <a:ext uri="{FF2B5EF4-FFF2-40B4-BE49-F238E27FC236}">
                <a16:creationId xmlns:a16="http://schemas.microsoft.com/office/drawing/2014/main" id="{62B53B09-E82B-CD8F-0CD1-E353CA131723}"/>
              </a:ext>
            </a:extLst>
          </p:cNvPr>
          <p:cNvSpPr/>
          <p:nvPr/>
        </p:nvSpPr>
        <p:spPr>
          <a:xfrm>
            <a:off x="7434263" y="3402988"/>
            <a:ext cx="176213" cy="38352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5"/>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4400"/>
              <a:buFont typeface="Arial"/>
              <a:buNone/>
            </a:pPr>
            <a:r>
              <a:rPr lang="en-US"/>
              <a:t>Project Description – 2</a:t>
            </a:r>
            <a:endParaRPr/>
          </a:p>
        </p:txBody>
      </p:sp>
      <p:sp>
        <p:nvSpPr>
          <p:cNvPr id="150" name="Google Shape;150;p5"/>
          <p:cNvSpPr txBox="1">
            <a:spLocks noGrp="1"/>
          </p:cNvSpPr>
          <p:nvPr>
            <p:ph type="body" idx="1"/>
          </p:nvPr>
        </p:nvSpPr>
        <p:spPr>
          <a:xfrm>
            <a:off x="628650" y="2355573"/>
            <a:ext cx="7886700" cy="3821389"/>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90000"/>
              </a:lnSpc>
              <a:spcBef>
                <a:spcPts val="0"/>
              </a:spcBef>
              <a:spcAft>
                <a:spcPts val="0"/>
              </a:spcAft>
              <a:buClr>
                <a:schemeClr val="dk1"/>
              </a:buClr>
              <a:buSzPct val="100000"/>
              <a:buNone/>
            </a:pPr>
            <a:r>
              <a:rPr lang="en-US" b="1" dirty="0"/>
              <a:t>Project Responsibilities</a:t>
            </a:r>
            <a:endParaRPr dirty="0"/>
          </a:p>
          <a:p>
            <a:pPr marL="514350" lvl="0" indent="-514350" algn="l" rtl="0">
              <a:lnSpc>
                <a:spcPct val="90000"/>
              </a:lnSpc>
              <a:spcBef>
                <a:spcPts val="1000"/>
              </a:spcBef>
              <a:spcAft>
                <a:spcPts val="0"/>
              </a:spcAft>
              <a:buClr>
                <a:schemeClr val="dk1"/>
              </a:buClr>
              <a:buSzPct val="100000"/>
              <a:buFont typeface="Arial"/>
              <a:buAutoNum type="arabicPeriod"/>
            </a:pPr>
            <a:r>
              <a:rPr lang="en-US" dirty="0"/>
              <a:t>Ensure the best possible performance; minimize server latency, maximize  recognition accuracy, image quality and frame rate.</a:t>
            </a:r>
            <a:endParaRPr dirty="0"/>
          </a:p>
          <a:p>
            <a:pPr marL="514350" lvl="0" indent="-514350" algn="l" rtl="0">
              <a:lnSpc>
                <a:spcPct val="90000"/>
              </a:lnSpc>
              <a:spcBef>
                <a:spcPts val="1000"/>
              </a:spcBef>
              <a:spcAft>
                <a:spcPts val="0"/>
              </a:spcAft>
              <a:buClr>
                <a:schemeClr val="dk1"/>
              </a:buClr>
              <a:buSzPct val="100000"/>
              <a:buFont typeface="Arial"/>
              <a:buAutoNum type="arabicPeriod"/>
            </a:pPr>
            <a:r>
              <a:rPr lang="en-US" dirty="0"/>
              <a:t>Measure and display performance frame rate, frame size, jitter, latency. </a:t>
            </a:r>
          </a:p>
          <a:p>
            <a:pPr marL="514350" lvl="0" indent="-514350" algn="l" rtl="0">
              <a:lnSpc>
                <a:spcPct val="90000"/>
              </a:lnSpc>
              <a:spcBef>
                <a:spcPts val="1000"/>
              </a:spcBef>
              <a:spcAft>
                <a:spcPts val="0"/>
              </a:spcAft>
              <a:buClr>
                <a:schemeClr val="dk1"/>
              </a:buClr>
              <a:buSzPct val="100000"/>
              <a:buFont typeface="Arial"/>
              <a:buAutoNum type="arabicPeriod"/>
            </a:pPr>
            <a:r>
              <a:rPr lang="en-US" dirty="0"/>
              <a:t>Implementing the specified enhancements to the applications. </a:t>
            </a:r>
          </a:p>
          <a:p>
            <a:pPr marL="514350" lvl="0" indent="-514350" algn="l" rtl="0">
              <a:lnSpc>
                <a:spcPct val="90000"/>
              </a:lnSpc>
              <a:spcBef>
                <a:spcPts val="1000"/>
              </a:spcBef>
              <a:spcAft>
                <a:spcPts val="0"/>
              </a:spcAft>
              <a:buClr>
                <a:schemeClr val="dk1"/>
              </a:buClr>
              <a:buSzPct val="100000"/>
              <a:buFont typeface="Arial"/>
              <a:buAutoNum type="arabicPeriod"/>
            </a:pPr>
            <a:r>
              <a:rPr lang="en-US" dirty="0"/>
              <a:t>Proper fault/error detection, recovery, and reporting. </a:t>
            </a:r>
            <a:endParaRPr dirty="0"/>
          </a:p>
          <a:p>
            <a:pPr marL="514350" lvl="0" indent="-514350" algn="l" rtl="0">
              <a:lnSpc>
                <a:spcPct val="90000"/>
              </a:lnSpc>
              <a:spcBef>
                <a:spcPts val="1000"/>
              </a:spcBef>
              <a:spcAft>
                <a:spcPts val="0"/>
              </a:spcAft>
              <a:buClr>
                <a:schemeClr val="dk1"/>
              </a:buClr>
              <a:buSzPct val="100000"/>
              <a:buFont typeface="Arial"/>
              <a:buAutoNum type="arabicPeriod"/>
            </a:pPr>
            <a:r>
              <a:rPr lang="en-US" dirty="0"/>
              <a:t>Ensure application network communication is secure</a:t>
            </a:r>
            <a:endParaRPr dirty="0"/>
          </a:p>
          <a:p>
            <a:pPr marL="514350" lvl="0" indent="-389890" algn="l" rtl="0">
              <a:lnSpc>
                <a:spcPct val="90000"/>
              </a:lnSpc>
              <a:spcBef>
                <a:spcPts val="1000"/>
              </a:spcBef>
              <a:spcAft>
                <a:spcPts val="0"/>
              </a:spcAft>
              <a:buClr>
                <a:schemeClr val="dk1"/>
              </a:buClr>
              <a:buSzPct val="100000"/>
              <a:buFont typeface="Arial"/>
              <a:buNone/>
            </a:pPr>
            <a:endParaRPr dirty="0"/>
          </a:p>
        </p:txBody>
      </p:sp>
      <p:sp>
        <p:nvSpPr>
          <p:cNvPr id="151" name="Google Shape;151;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152" name="Google Shape;152;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153" name="Google Shape;153;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4400"/>
              <a:buFont typeface="Arial"/>
              <a:buNone/>
            </a:pPr>
            <a:r>
              <a:rPr lang="en-US" dirty="0"/>
              <a:t>Project Description – 3</a:t>
            </a:r>
            <a:endParaRPr dirty="0"/>
          </a:p>
        </p:txBody>
      </p:sp>
      <p:sp>
        <p:nvSpPr>
          <p:cNvPr id="159" name="Google Shape;159;p6"/>
          <p:cNvSpPr txBox="1">
            <a:spLocks noGrp="1"/>
          </p:cNvSpPr>
          <p:nvPr>
            <p:ph type="body" idx="1"/>
          </p:nvPr>
        </p:nvSpPr>
        <p:spPr>
          <a:xfrm>
            <a:off x="628650" y="2355573"/>
            <a:ext cx="7886700" cy="3821389"/>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ct val="100000"/>
              <a:buNone/>
            </a:pPr>
            <a:r>
              <a:rPr lang="en-US" b="1" dirty="0"/>
              <a:t>The user display and system control application is responsible for the following:</a:t>
            </a:r>
            <a:endParaRPr b="1" dirty="0"/>
          </a:p>
          <a:p>
            <a:pPr marL="514350" lvl="0" indent="-514350" algn="l" rtl="0">
              <a:lnSpc>
                <a:spcPct val="90000"/>
              </a:lnSpc>
              <a:spcBef>
                <a:spcPts val="1000"/>
              </a:spcBef>
              <a:spcAft>
                <a:spcPts val="0"/>
              </a:spcAft>
              <a:buClr>
                <a:schemeClr val="dk1"/>
              </a:buClr>
              <a:buSzPct val="100000"/>
              <a:buFont typeface="Arial"/>
              <a:buAutoNum type="arabicPeriod"/>
            </a:pPr>
            <a:r>
              <a:rPr lang="en-US" dirty="0"/>
              <a:t>Login and authenticate user locally and to the backend license plate database lookup system.</a:t>
            </a:r>
          </a:p>
          <a:p>
            <a:pPr marL="514350" lvl="0" indent="-514350" algn="l" rtl="0">
              <a:lnSpc>
                <a:spcPct val="90000"/>
              </a:lnSpc>
              <a:spcBef>
                <a:spcPts val="1000"/>
              </a:spcBef>
              <a:spcAft>
                <a:spcPts val="0"/>
              </a:spcAft>
              <a:buClr>
                <a:schemeClr val="dk1"/>
              </a:buClr>
              <a:buSzPct val="100000"/>
              <a:buFont typeface="Arial"/>
              <a:buAutoNum type="arabicPeriod"/>
            </a:pPr>
            <a:r>
              <a:rPr lang="en-US" dirty="0"/>
              <a:t>Provide secure communication between the laptop application and to the backend license plate database lookup system.</a:t>
            </a:r>
          </a:p>
          <a:p>
            <a:pPr marL="514350" lvl="0" indent="-514350" algn="l" rtl="0">
              <a:lnSpc>
                <a:spcPct val="90000"/>
              </a:lnSpc>
              <a:spcBef>
                <a:spcPts val="1000"/>
              </a:spcBef>
              <a:spcAft>
                <a:spcPts val="0"/>
              </a:spcAft>
              <a:buClr>
                <a:schemeClr val="dk1"/>
              </a:buClr>
              <a:buSzPct val="100000"/>
              <a:buFont typeface="Arial"/>
              <a:buAutoNum type="arabicPeriod"/>
            </a:pPr>
            <a:r>
              <a:rPr lang="en-US" dirty="0"/>
              <a:t>Read images from a playback file and identify license plates for evaluation.</a:t>
            </a:r>
          </a:p>
          <a:p>
            <a:pPr marL="514350" lvl="0" indent="-514350" algn="l" rtl="0">
              <a:lnSpc>
                <a:spcPct val="90000"/>
              </a:lnSpc>
              <a:spcBef>
                <a:spcPts val="1000"/>
              </a:spcBef>
              <a:spcAft>
                <a:spcPts val="0"/>
              </a:spcAft>
              <a:buClr>
                <a:schemeClr val="dk1"/>
              </a:buClr>
              <a:buSzPct val="100000"/>
              <a:buFont typeface="Arial"/>
              <a:buAutoNum type="arabicPeriod"/>
            </a:pPr>
            <a:r>
              <a:rPr lang="en-US" dirty="0"/>
              <a:t>Perform the ALPR function in real-time while maintaining a frame rate of at least 25fps.</a:t>
            </a:r>
          </a:p>
          <a:p>
            <a:pPr marL="514350" lvl="0" indent="-514350" algn="l" rtl="0">
              <a:lnSpc>
                <a:spcPct val="90000"/>
              </a:lnSpc>
              <a:spcBef>
                <a:spcPts val="1000"/>
              </a:spcBef>
              <a:spcAft>
                <a:spcPts val="0"/>
              </a:spcAft>
              <a:buClr>
                <a:schemeClr val="dk1"/>
              </a:buClr>
              <a:buSzPct val="100000"/>
              <a:buFont typeface="Arial"/>
              <a:buAutoNum type="arabicPeriod"/>
            </a:pPr>
            <a:r>
              <a:rPr lang="en-US" dirty="0"/>
              <a:t>Query the backend license plate server for details about the vehicle. The user must be alerted for vehicles that are stolen, the owner is wanted (criminal), or if it is a vehicle of interest (expired registration, unpaid tickets, owner is missing).  Alerts must contain reason, owner name, address, and vehicle make, model and color along with the isolated plate image and the recognized license plate number for operator comparison.</a:t>
            </a:r>
          </a:p>
          <a:p>
            <a:pPr marL="514350" lvl="0" indent="-514350" algn="l" rtl="0">
              <a:lnSpc>
                <a:spcPct val="90000"/>
              </a:lnSpc>
              <a:spcBef>
                <a:spcPts val="1000"/>
              </a:spcBef>
              <a:spcAft>
                <a:spcPts val="0"/>
              </a:spcAft>
              <a:buClr>
                <a:schemeClr val="dk1"/>
              </a:buClr>
              <a:buSzPct val="100000"/>
              <a:buFont typeface="Arial"/>
              <a:buAutoNum type="arabicPeriod"/>
            </a:pPr>
            <a:r>
              <a:rPr lang="en-US" dirty="0"/>
              <a:t>If a license plate does not generate an alert, then the UI must display the last recognized plate image, the recognized license plate number and vehicle make, model and color so the operator can visually check if the plate matches the vehicle if desired. </a:t>
            </a:r>
          </a:p>
          <a:p>
            <a:pPr marL="514350" lvl="0" indent="-514350" algn="l" rtl="0">
              <a:lnSpc>
                <a:spcPct val="90000"/>
              </a:lnSpc>
              <a:spcBef>
                <a:spcPts val="1000"/>
              </a:spcBef>
              <a:spcAft>
                <a:spcPts val="0"/>
              </a:spcAft>
              <a:buClr>
                <a:schemeClr val="dk1"/>
              </a:buClr>
              <a:buSzPct val="100000"/>
              <a:buFont typeface="Arial"/>
              <a:buAutoNum type="arabicPeriod"/>
            </a:pPr>
            <a:endParaRPr sz="2400" dirty="0"/>
          </a:p>
        </p:txBody>
      </p:sp>
      <p:sp>
        <p:nvSpPr>
          <p:cNvPr id="160" name="Google Shape;160;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161" name="Google Shape;161;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162" name="Google Shape;162;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xfrm>
            <a:off x="608771" y="1321904"/>
            <a:ext cx="7886700" cy="9154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4400"/>
              <a:buFont typeface="Arial"/>
              <a:buNone/>
            </a:pPr>
            <a:r>
              <a:rPr lang="en-US" dirty="0"/>
              <a:t>Project Description – 4 </a:t>
            </a:r>
            <a:endParaRPr dirty="0"/>
          </a:p>
        </p:txBody>
      </p:sp>
      <p:sp>
        <p:nvSpPr>
          <p:cNvPr id="159" name="Google Shape;159;p6"/>
          <p:cNvSpPr txBox="1">
            <a:spLocks noGrp="1"/>
          </p:cNvSpPr>
          <p:nvPr>
            <p:ph type="body" idx="1"/>
          </p:nvPr>
        </p:nvSpPr>
        <p:spPr>
          <a:xfrm>
            <a:off x="628650" y="2369860"/>
            <a:ext cx="7886700" cy="3821389"/>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0"/>
              </a:spcBef>
              <a:spcAft>
                <a:spcPts val="0"/>
              </a:spcAft>
              <a:buClr>
                <a:schemeClr val="dk1"/>
              </a:buClr>
              <a:buSzPct val="100000"/>
              <a:buFont typeface="+mj-lt"/>
              <a:buAutoNum type="arabicPeriod" startAt="7"/>
            </a:pPr>
            <a:r>
              <a:rPr lang="en-US" sz="1500" dirty="0"/>
              <a:t>An area in the UI that contains the playback view at all times.</a:t>
            </a:r>
          </a:p>
          <a:p>
            <a:pPr marL="342900" lvl="0" algn="l" rtl="0">
              <a:lnSpc>
                <a:spcPct val="90000"/>
              </a:lnSpc>
              <a:spcBef>
                <a:spcPts val="0"/>
              </a:spcBef>
              <a:spcAft>
                <a:spcPts val="0"/>
              </a:spcAft>
              <a:buClr>
                <a:schemeClr val="dk1"/>
              </a:buClr>
              <a:buSzPct val="100000"/>
              <a:buFont typeface="+mj-lt"/>
              <a:buAutoNum type="arabicPeriod" startAt="7"/>
            </a:pPr>
            <a:r>
              <a:rPr lang="en-US" sz="1500" dirty="0"/>
              <a:t>The UI shall display the computed camera / playback frames per second, average time per frame, jitter and frame number. </a:t>
            </a:r>
          </a:p>
          <a:p>
            <a:pPr marL="342900" lvl="0" algn="l" rtl="0">
              <a:lnSpc>
                <a:spcPct val="90000"/>
              </a:lnSpc>
              <a:spcBef>
                <a:spcPts val="0"/>
              </a:spcBef>
              <a:spcAft>
                <a:spcPts val="0"/>
              </a:spcAft>
              <a:buClr>
                <a:schemeClr val="dk1"/>
              </a:buClr>
              <a:buSzPct val="100000"/>
              <a:buFont typeface="+mj-lt"/>
              <a:buAutoNum type="arabicPeriod" startAt="7"/>
            </a:pPr>
            <a:r>
              <a:rPr lang="en-US" sz="1500" dirty="0"/>
              <a:t>The ability to detect network connectivity issues with the backend server within 5 seconds and automatically resolve the communication issue if possible.</a:t>
            </a:r>
          </a:p>
          <a:p>
            <a:pPr marL="342900" lvl="0" algn="l" rtl="0">
              <a:lnSpc>
                <a:spcPct val="90000"/>
              </a:lnSpc>
              <a:spcBef>
                <a:spcPts val="0"/>
              </a:spcBef>
              <a:spcAft>
                <a:spcPts val="0"/>
              </a:spcAft>
              <a:buClr>
                <a:schemeClr val="dk1"/>
              </a:buClr>
              <a:buSzPct val="100000"/>
              <a:buFont typeface="+mj-lt"/>
              <a:buAutoNum type="arabicPeriod" startAt="7"/>
            </a:pPr>
            <a:r>
              <a:rPr lang="en-US" sz="1500" dirty="0"/>
              <a:t>Alert operator of any communication errors or failures.</a:t>
            </a:r>
          </a:p>
          <a:p>
            <a:pPr marL="342900" lvl="0" algn="l" rtl="0">
              <a:lnSpc>
                <a:spcPct val="90000"/>
              </a:lnSpc>
              <a:spcBef>
                <a:spcPts val="0"/>
              </a:spcBef>
              <a:spcAft>
                <a:spcPts val="0"/>
              </a:spcAft>
              <a:buClr>
                <a:schemeClr val="dk1"/>
              </a:buClr>
              <a:buSzPct val="100000"/>
              <a:buFont typeface="+mj-lt"/>
              <a:buAutoNum type="arabicPeriod" startAt="7"/>
            </a:pPr>
            <a:endParaRPr lang="en-US" sz="1500" dirty="0"/>
          </a:p>
          <a:p>
            <a:pPr marL="0" indent="0">
              <a:spcBef>
                <a:spcPts val="0"/>
              </a:spcBef>
              <a:buSzPct val="100000"/>
              <a:buNone/>
            </a:pPr>
            <a:r>
              <a:rPr lang="en-US" sz="1500" b="1" dirty="0">
                <a:solidFill>
                  <a:schemeClr val="tx1"/>
                </a:solidFill>
                <a:effectLst/>
                <a:latin typeface="+mn-lt"/>
                <a:ea typeface="Calibri" panose="020F0502020204030204" pitchFamily="34" charset="0"/>
              </a:rPr>
              <a:t>The server application shall provide the following functionality :</a:t>
            </a:r>
          </a:p>
          <a:p>
            <a:pPr marL="342900" marR="0" lvl="0" fontAlgn="base">
              <a:spcBef>
                <a:spcPts val="0"/>
              </a:spcBef>
              <a:spcAft>
                <a:spcPts val="0"/>
              </a:spcAft>
              <a:buSzPct val="100000"/>
              <a:buFont typeface="+mj-lt"/>
              <a:buAutoNum type="arabicPeriod"/>
            </a:pPr>
            <a:r>
              <a:rPr lang="en-US" sz="1600" u="none" strike="noStrike" dirty="0">
                <a:solidFill>
                  <a:srgbClr val="000000"/>
                </a:solidFill>
                <a:effectLst/>
                <a:latin typeface="Arial" panose="020B0604020202020204" pitchFamily="34" charset="0"/>
                <a:ea typeface="Cambria" panose="02040503050406030204" pitchFamily="18" charset="0"/>
                <a:cs typeface="Arial" panose="020B0604020202020204" pitchFamily="34" charset="0"/>
              </a:rPr>
              <a:t>Provide license plate queries</a:t>
            </a:r>
            <a:endParaRPr lang="en-US" sz="1600" u="none" strike="noStrike"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fontAlgn="base">
              <a:spcBef>
                <a:spcPts val="0"/>
              </a:spcBef>
              <a:spcAft>
                <a:spcPts val="0"/>
              </a:spcAft>
              <a:buSzPct val="100000"/>
              <a:buFont typeface="+mj-lt"/>
              <a:buAutoNum type="arabicPeriod"/>
            </a:pPr>
            <a:r>
              <a:rPr lang="en-US" sz="1500" u="none" strike="noStrike" dirty="0">
                <a:solidFill>
                  <a:srgbClr val="000000"/>
                </a:solidFill>
                <a:effectLst/>
                <a:latin typeface="Arial" panose="020B0604020202020204" pitchFamily="34" charset="0"/>
                <a:ea typeface="Cambria" panose="02040503050406030204" pitchFamily="18" charset="0"/>
                <a:cs typeface="Arial" panose="020B0604020202020204" pitchFamily="34" charset="0"/>
              </a:rPr>
              <a:t>Ensure secure communication with the laptop applications</a:t>
            </a:r>
            <a:endParaRPr lang="en-US" sz="1500" u="none" strike="noStrike"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fontAlgn="base">
              <a:spcBef>
                <a:spcPts val="0"/>
              </a:spcBef>
              <a:spcAft>
                <a:spcPts val="0"/>
              </a:spcAft>
              <a:buSzPct val="100000"/>
              <a:buFont typeface="+mj-lt"/>
              <a:buAutoNum type="arabicPeriod"/>
            </a:pPr>
            <a:r>
              <a:rPr lang="en-US" sz="1500" u="none" strike="noStrike" dirty="0">
                <a:solidFill>
                  <a:srgbClr val="000000"/>
                </a:solidFill>
                <a:effectLst/>
                <a:latin typeface="Arial" panose="020B0604020202020204" pitchFamily="34" charset="0"/>
                <a:ea typeface="Cambria" panose="02040503050406030204" pitchFamily="18" charset="0"/>
                <a:cs typeface="Arial" panose="020B0604020202020204" pitchFamily="34" charset="0"/>
              </a:rPr>
              <a:t>Authenticate remote laptop users</a:t>
            </a:r>
            <a:endParaRPr lang="en-US" sz="1500" u="none" strike="noStrike"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fontAlgn="base">
              <a:spcBef>
                <a:spcPts val="0"/>
              </a:spcBef>
              <a:spcAft>
                <a:spcPts val="0"/>
              </a:spcAft>
              <a:buSzPct val="100000"/>
              <a:buFont typeface="+mj-lt"/>
              <a:buAutoNum type="arabicPeriod"/>
            </a:pPr>
            <a:r>
              <a:rPr lang="en-US" sz="1500" u="none" strike="noStrike" dirty="0">
                <a:solidFill>
                  <a:srgbClr val="000000"/>
                </a:solidFill>
                <a:effectLst/>
                <a:latin typeface="Arial" panose="020B0604020202020204" pitchFamily="34" charset="0"/>
                <a:ea typeface="Cambria" panose="02040503050406030204" pitchFamily="18" charset="0"/>
                <a:cs typeface="Arial" panose="020B0604020202020204" pitchFamily="34" charset="0"/>
              </a:rPr>
              <a:t>Support multiple users</a:t>
            </a:r>
            <a:endParaRPr lang="en-US" sz="1500" u="none" strike="noStrike"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fontAlgn="base">
              <a:spcBef>
                <a:spcPts val="0"/>
              </a:spcBef>
              <a:spcAft>
                <a:spcPts val="0"/>
              </a:spcAft>
              <a:buSzPct val="100000"/>
              <a:buFont typeface="+mj-lt"/>
              <a:buAutoNum type="arabicPeriod"/>
            </a:pPr>
            <a:r>
              <a:rPr lang="en-US" sz="1500" u="none" strike="noStrike" dirty="0">
                <a:solidFill>
                  <a:srgbClr val="000000"/>
                </a:solidFill>
                <a:effectLst/>
                <a:latin typeface="Arial" panose="020B0604020202020204" pitchFamily="34" charset="0"/>
                <a:ea typeface="Cambria" panose="02040503050406030204" pitchFamily="18" charset="0"/>
                <a:cs typeface="Arial" panose="020B0604020202020204" pitchFamily="34" charset="0"/>
              </a:rPr>
              <a:t>Return the best match license plate if there is not an exact match that includes a configurable minimum confidence threshold to support a partial match.  </a:t>
            </a:r>
            <a:endParaRPr lang="en-US" sz="1500" u="none" strike="noStrike"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fontAlgn="base">
              <a:spcBef>
                <a:spcPts val="0"/>
              </a:spcBef>
              <a:spcAft>
                <a:spcPts val="0"/>
              </a:spcAft>
              <a:buSzPct val="100000"/>
              <a:buFont typeface="+mj-lt"/>
              <a:buAutoNum type="arabicPeriod"/>
            </a:pPr>
            <a:r>
              <a:rPr lang="en-US" sz="1500" u="none" strike="noStrike" dirty="0">
                <a:solidFill>
                  <a:srgbClr val="000000"/>
                </a:solidFill>
                <a:effectLst/>
                <a:latin typeface="Arial" panose="020B0604020202020204" pitchFamily="34" charset="0"/>
                <a:ea typeface="Cambria" panose="02040503050406030204" pitchFamily="18" charset="0"/>
                <a:cs typeface="Arial" panose="020B0604020202020204" pitchFamily="34" charset="0"/>
              </a:rPr>
              <a:t>Track the average number of queries per second for each user and overall queries per second, for all users.</a:t>
            </a:r>
            <a:endParaRPr lang="en-US" sz="1500" u="none" strike="noStrike"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fontAlgn="base">
              <a:spcBef>
                <a:spcPts val="0"/>
              </a:spcBef>
              <a:spcAft>
                <a:spcPts val="0"/>
              </a:spcAft>
              <a:buSzPct val="100000"/>
              <a:buFont typeface="+mj-lt"/>
              <a:buAutoNum type="arabicPeriod"/>
            </a:pPr>
            <a:r>
              <a:rPr lang="en-US" sz="1500" u="none" strike="noStrike" dirty="0">
                <a:solidFill>
                  <a:srgbClr val="000000"/>
                </a:solidFill>
                <a:effectLst/>
                <a:latin typeface="Arial" panose="020B0604020202020204" pitchFamily="34" charset="0"/>
                <a:ea typeface="Cambria" panose="02040503050406030204" pitchFamily="18" charset="0"/>
                <a:cs typeface="Arial" panose="020B0604020202020204" pitchFamily="34" charset="0"/>
              </a:rPr>
              <a:t>Track the number partial matches and no matches for each user and all users </a:t>
            </a:r>
            <a:endParaRPr lang="en-US" sz="1500" u="none" strike="noStrike"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marR="0" lvl="0" fontAlgn="base">
              <a:spcBef>
                <a:spcPts val="0"/>
              </a:spcBef>
              <a:spcAft>
                <a:spcPts val="0"/>
              </a:spcAft>
              <a:buSzPct val="100000"/>
              <a:buFont typeface="+mj-lt"/>
              <a:buAutoNum type="arabicPeriod"/>
            </a:pPr>
            <a:r>
              <a:rPr lang="en-US" sz="1500" u="none" strike="noStrike" dirty="0">
                <a:solidFill>
                  <a:srgbClr val="000000"/>
                </a:solidFill>
                <a:effectLst/>
                <a:latin typeface="Arial" panose="020B0604020202020204" pitchFamily="34" charset="0"/>
                <a:ea typeface="Cambria" panose="02040503050406030204" pitchFamily="18" charset="0"/>
                <a:cs typeface="Arial" panose="020B0604020202020204" pitchFamily="34" charset="0"/>
              </a:rPr>
              <a:t>Support configurable values via a configuration file.</a:t>
            </a:r>
            <a:endParaRPr lang="en-US" sz="1500" u="none" strike="noStrike"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a:spcBef>
                <a:spcPts val="0"/>
              </a:spcBef>
              <a:buSzPct val="100000"/>
              <a:buFont typeface="+mj-lt"/>
              <a:buAutoNum type="arabicPeriod"/>
            </a:pPr>
            <a:endParaRPr lang="en-US" sz="1500" dirty="0">
              <a:solidFill>
                <a:schemeClr val="tx1"/>
              </a:solidFill>
              <a:effectLst/>
              <a:latin typeface="+mn-lt"/>
              <a:ea typeface="Calibri" panose="020F0502020204030204" pitchFamily="34" charset="0"/>
            </a:endParaRPr>
          </a:p>
        </p:txBody>
      </p:sp>
      <p:sp>
        <p:nvSpPr>
          <p:cNvPr id="160" name="Google Shape;160;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161" name="Google Shape;161;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LG Architecture Training Program </a:t>
            </a:r>
            <a:endParaRPr/>
          </a:p>
        </p:txBody>
      </p:sp>
      <p:sp>
        <p:nvSpPr>
          <p:cNvPr id="162" name="Google Shape;162;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48783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title"/>
          </p:nvPr>
        </p:nvSpPr>
        <p:spPr>
          <a:xfrm>
            <a:off x="608771" y="1098067"/>
            <a:ext cx="7886700" cy="9154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57070"/>
              </a:buClr>
              <a:buSzPts val="3200"/>
              <a:buFont typeface="Arial"/>
              <a:buNone/>
            </a:pPr>
            <a:r>
              <a:rPr lang="en-US" sz="3200" dirty="0"/>
              <a:t>Project Description – 5</a:t>
            </a:r>
            <a:endParaRPr dirty="0"/>
          </a:p>
        </p:txBody>
      </p:sp>
      <p:sp>
        <p:nvSpPr>
          <p:cNvPr id="185" name="Google Shape;185;p8"/>
          <p:cNvSpPr txBox="1">
            <a:spLocks noGrp="1"/>
          </p:cNvSpPr>
          <p:nvPr>
            <p:ph type="body" idx="1"/>
          </p:nvPr>
        </p:nvSpPr>
        <p:spPr>
          <a:xfrm>
            <a:off x="513521" y="1598890"/>
            <a:ext cx="8229600" cy="4681537"/>
          </a:xfrm>
          <a:prstGeom prst="rect">
            <a:avLst/>
          </a:prstGeom>
          <a:noFill/>
          <a:ln>
            <a:noFill/>
          </a:ln>
        </p:spPr>
        <p:txBody>
          <a:bodyPr spcFirstLastPara="1" wrap="square" lIns="91425" tIns="45700" rIns="91425" bIns="45700" anchor="t" anchorCtr="0">
            <a:normAutofit/>
          </a:bodyPr>
          <a:lstStyle/>
          <a:p>
            <a:pPr marL="114300" indent="0">
              <a:spcBef>
                <a:spcPts val="0"/>
              </a:spcBef>
              <a:buNone/>
            </a:pPr>
            <a:r>
              <a:rPr lang="en-US" sz="2000" b="1" dirty="0"/>
              <a:t>System Software</a:t>
            </a:r>
          </a:p>
          <a:p>
            <a:pPr marL="114300" indent="0">
              <a:spcBef>
                <a:spcPts val="0"/>
              </a:spcBef>
              <a:buNone/>
            </a:pPr>
            <a:endParaRPr lang="en-US" sz="2000" b="1" dirty="0"/>
          </a:p>
          <a:p>
            <a:pPr>
              <a:spcBef>
                <a:spcPts val="0"/>
              </a:spcBef>
            </a:pPr>
            <a:r>
              <a:rPr lang="en-US" sz="1400" dirty="0"/>
              <a:t>Windows OS 10 running on a (Laptop)</a:t>
            </a:r>
            <a:endParaRPr sz="1400" dirty="0"/>
          </a:p>
          <a:p>
            <a:r>
              <a:rPr lang="en-US" sz="1400" dirty="0"/>
              <a:t>Microsoft Visual Studio Community 2022 Addition (download from Microsoft)</a:t>
            </a:r>
          </a:p>
          <a:p>
            <a:r>
              <a:rPr lang="en-US" sz="1400" dirty="0"/>
              <a:t>Python version Python 3.10.4</a:t>
            </a:r>
            <a:endParaRPr sz="1400" dirty="0"/>
          </a:p>
          <a:p>
            <a:r>
              <a:rPr lang="en-US" sz="1400" dirty="0" err="1"/>
              <a:t>OpenALPR</a:t>
            </a:r>
            <a:r>
              <a:rPr lang="en-US" sz="1400" dirty="0"/>
              <a:t> (built from source)</a:t>
            </a:r>
          </a:p>
          <a:p>
            <a:r>
              <a:rPr lang="en-US" sz="1400" dirty="0"/>
              <a:t>OpenCV (source available)</a:t>
            </a:r>
          </a:p>
          <a:p>
            <a:r>
              <a:rPr lang="en-US" sz="1400" dirty="0"/>
              <a:t>Berkeley DB (built from source)</a:t>
            </a:r>
          </a:p>
          <a:p>
            <a:r>
              <a:rPr lang="en-US" sz="1400" dirty="0"/>
              <a:t>Tesseract (built from source)</a:t>
            </a:r>
          </a:p>
          <a:p>
            <a:r>
              <a:rPr lang="en-US" sz="1400" dirty="0" err="1"/>
              <a:t>Liblept</a:t>
            </a:r>
            <a:r>
              <a:rPr lang="en-US" sz="1400" dirty="0"/>
              <a:t> (built from source)</a:t>
            </a:r>
          </a:p>
          <a:p>
            <a:r>
              <a:rPr lang="en-US" sz="1400" dirty="0" err="1"/>
              <a:t>Zlib</a:t>
            </a:r>
            <a:r>
              <a:rPr lang="en-US" sz="1400" dirty="0"/>
              <a:t> (built from source)</a:t>
            </a:r>
          </a:p>
          <a:p>
            <a:r>
              <a:rPr lang="en-US" sz="1400" dirty="0" err="1"/>
              <a:t>Libjpeg</a:t>
            </a:r>
            <a:r>
              <a:rPr lang="en-US" sz="1400" dirty="0"/>
              <a:t> (built from source)</a:t>
            </a:r>
          </a:p>
          <a:p>
            <a:r>
              <a:rPr lang="en-US" sz="1400" dirty="0" err="1"/>
              <a:t>Giflib</a:t>
            </a:r>
            <a:r>
              <a:rPr lang="en-US" sz="1400" dirty="0"/>
              <a:t> (built from source)</a:t>
            </a:r>
          </a:p>
          <a:p>
            <a:r>
              <a:rPr lang="en-US" sz="1400" dirty="0" err="1"/>
              <a:t>Libpng</a:t>
            </a:r>
            <a:r>
              <a:rPr lang="en-US" sz="1400" dirty="0"/>
              <a:t> (built from source)</a:t>
            </a:r>
          </a:p>
          <a:p>
            <a:r>
              <a:rPr lang="en-US" sz="1400" dirty="0" err="1"/>
              <a:t>LibTiff</a:t>
            </a:r>
            <a:r>
              <a:rPr lang="en-US" sz="1400" dirty="0"/>
              <a:t>(built from source)</a:t>
            </a:r>
          </a:p>
          <a:p>
            <a:pPr marL="228600" lvl="0" indent="-114300" algn="l" rtl="0">
              <a:lnSpc>
                <a:spcPct val="90000"/>
              </a:lnSpc>
              <a:spcBef>
                <a:spcPts val="1000"/>
              </a:spcBef>
              <a:spcAft>
                <a:spcPts val="0"/>
              </a:spcAft>
              <a:buClr>
                <a:schemeClr val="dk1"/>
              </a:buClr>
              <a:buSzPts val="1800"/>
              <a:buNone/>
            </a:pPr>
            <a:endParaRPr lang="en-US" sz="1800" dirty="0"/>
          </a:p>
          <a:p>
            <a:pPr marL="228600" lvl="0" indent="-114300" algn="l" rtl="0">
              <a:lnSpc>
                <a:spcPct val="90000"/>
              </a:lnSpc>
              <a:spcBef>
                <a:spcPts val="1000"/>
              </a:spcBef>
              <a:spcAft>
                <a:spcPts val="0"/>
              </a:spcAft>
              <a:buClr>
                <a:schemeClr val="dk1"/>
              </a:buClr>
              <a:buSzPts val="1800"/>
              <a:buNone/>
            </a:pPr>
            <a:endParaRPr lang="en-US" sz="1800" dirty="0"/>
          </a:p>
          <a:p>
            <a:pPr marL="228600" lvl="0" indent="-7620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None/>
            </a:pPr>
            <a:endParaRPr sz="2400" dirty="0"/>
          </a:p>
        </p:txBody>
      </p:sp>
      <p:sp>
        <p:nvSpPr>
          <p:cNvPr id="186" name="Google Shape;186;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May 2022</a:t>
            </a:r>
            <a:endParaRPr dirty="0"/>
          </a:p>
        </p:txBody>
      </p:sp>
      <p:sp>
        <p:nvSpPr>
          <p:cNvPr id="187" name="Google Shape;187;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LG Architecture Training Program </a:t>
            </a:r>
            <a:endParaRPr dirty="0"/>
          </a:p>
        </p:txBody>
      </p:sp>
      <p:sp>
        <p:nvSpPr>
          <p:cNvPr id="188" name="Google Shape;188;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CMU_MSE_Integrated_PPTTempalte_Standard">
  <a:themeElements>
    <a:clrScheme name="Custom 1">
      <a:dk1>
        <a:srgbClr val="000000"/>
      </a:dk1>
      <a:lt1>
        <a:srgbClr val="FFFFFF"/>
      </a:lt1>
      <a:dk2>
        <a:srgbClr val="777777"/>
      </a:dk2>
      <a:lt2>
        <a:srgbClr val="E7E6E6"/>
      </a:lt2>
      <a:accent1>
        <a:srgbClr val="AB031C"/>
      </a:accent1>
      <a:accent2>
        <a:srgbClr val="337576"/>
      </a:accent2>
      <a:accent3>
        <a:srgbClr val="A5A5A5"/>
      </a:accent3>
      <a:accent4>
        <a:srgbClr val="FFC000"/>
      </a:accent4>
      <a:accent5>
        <a:srgbClr val="5B9BD5"/>
      </a:accent5>
      <a:accent6>
        <a:srgbClr val="70AD47"/>
      </a:accent6>
      <a:hlink>
        <a:srgbClr val="3A8083"/>
      </a:hlink>
      <a:folHlink>
        <a:srgbClr val="E7E5E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1135</Words>
  <Application>Microsoft Office PowerPoint</Application>
  <PresentationFormat>On-screen Show (4:3)</PresentationFormat>
  <Paragraphs>170</Paragraphs>
  <Slides>14</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1" baseType="lpstr">
      <vt:lpstr>Arial</vt:lpstr>
      <vt:lpstr>Calibri</vt:lpstr>
      <vt:lpstr>Noto Sans Symbols</vt:lpstr>
      <vt:lpstr>Times New Roman</vt:lpstr>
      <vt:lpstr>Wingdings</vt:lpstr>
      <vt:lpstr>CMU_MSE_Integrated_PPTTempalte_Standard</vt:lpstr>
      <vt:lpstr>Packager Shell Object</vt:lpstr>
      <vt:lpstr>LG Architecture Training Program</vt:lpstr>
      <vt:lpstr>Session Outline</vt:lpstr>
      <vt:lpstr>Project Overview</vt:lpstr>
      <vt:lpstr>Project Overview</vt:lpstr>
      <vt:lpstr>Project Description – 1 </vt:lpstr>
      <vt:lpstr>Project Description – 2</vt:lpstr>
      <vt:lpstr>Project Description – 3</vt:lpstr>
      <vt:lpstr>Project Description – 4 </vt:lpstr>
      <vt:lpstr>Project Description – 5</vt:lpstr>
      <vt:lpstr>Project Description – 6</vt:lpstr>
      <vt:lpstr>Project Description – 7</vt:lpstr>
      <vt:lpstr>Project Prerequisites  - 1  </vt:lpstr>
      <vt:lpstr>Project Prerequisites  - 2  </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LG Architecture Training Program</dc:title>
  <dc:creator>Plakosh</dc:creator>
  <cp:lastModifiedBy>Daniel Plakosh</cp:lastModifiedBy>
  <cp:revision>13</cp:revision>
  <dcterms:created xsi:type="dcterms:W3CDTF">2008-07-02T21:19:52Z</dcterms:created>
  <dcterms:modified xsi:type="dcterms:W3CDTF">2022-05-27T14:59:18Z</dcterms:modified>
</cp:coreProperties>
</file>